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82" r:id="rId4"/>
  </p:sldMasterIdLst>
  <p:notesMasterIdLst>
    <p:notesMasterId r:id="rId27"/>
  </p:notesMasterIdLst>
  <p:sldIdLst>
    <p:sldId id="256" r:id="rId5"/>
    <p:sldId id="278" r:id="rId6"/>
    <p:sldId id="279" r:id="rId7"/>
    <p:sldId id="280" r:id="rId8"/>
    <p:sldId id="281" r:id="rId9"/>
    <p:sldId id="282" r:id="rId10"/>
    <p:sldId id="283" r:id="rId11"/>
    <p:sldId id="284" r:id="rId12"/>
    <p:sldId id="285" r:id="rId13"/>
    <p:sldId id="286" r:id="rId14"/>
    <p:sldId id="296" r:id="rId15"/>
    <p:sldId id="297" r:id="rId16"/>
    <p:sldId id="298" r:id="rId17"/>
    <p:sldId id="299" r:id="rId18"/>
    <p:sldId id="300" r:id="rId19"/>
    <p:sldId id="301" r:id="rId20"/>
    <p:sldId id="309" r:id="rId21"/>
    <p:sldId id="303" r:id="rId22"/>
    <p:sldId id="305" r:id="rId23"/>
    <p:sldId id="306" r:id="rId24"/>
    <p:sldId id="307" r:id="rId25"/>
    <p:sldId id="30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760" autoAdjust="0"/>
  </p:normalViewPr>
  <p:slideViewPr>
    <p:cSldViewPr snapToGrid="0">
      <p:cViewPr varScale="1">
        <p:scale>
          <a:sx n="79" d="100"/>
          <a:sy n="79" d="100"/>
        </p:scale>
        <p:origin x="850" y="4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9/3/2019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725628-3A68-42F4-BA86-981817953149}" type="slidenum">
              <a:rPr lang="en-US" smtClean="0"/>
              <a:t>9</a:t>
            </a:fld>
            <a:endParaRPr lang="en-US" dirty="0"/>
          </a:p>
        </p:txBody>
      </p:sp>
    </p:spTree>
    <p:extLst>
      <p:ext uri="{BB962C8B-B14F-4D97-AF65-F5344CB8AC3E}">
        <p14:creationId xmlns:p14="http://schemas.microsoft.com/office/powerpoint/2010/main" val="3275486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725628-3A68-42F4-BA86-981817953149}" type="slidenum">
              <a:rPr lang="en-US" smtClean="0"/>
              <a:t>12</a:t>
            </a:fld>
            <a:endParaRPr lang="en-US" dirty="0"/>
          </a:p>
        </p:txBody>
      </p:sp>
    </p:spTree>
    <p:extLst>
      <p:ext uri="{BB962C8B-B14F-4D97-AF65-F5344CB8AC3E}">
        <p14:creationId xmlns:p14="http://schemas.microsoft.com/office/powerpoint/2010/main" val="3016318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725628-3A68-42F4-BA86-981817953149}" type="slidenum">
              <a:rPr lang="en-US" smtClean="0"/>
              <a:t>16</a:t>
            </a:fld>
            <a:endParaRPr lang="en-US" dirty="0"/>
          </a:p>
        </p:txBody>
      </p:sp>
    </p:spTree>
    <p:extLst>
      <p:ext uri="{BB962C8B-B14F-4D97-AF65-F5344CB8AC3E}">
        <p14:creationId xmlns:p14="http://schemas.microsoft.com/office/powerpoint/2010/main" val="2889460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725628-3A68-42F4-BA86-981817953149}" type="slidenum">
              <a:rPr lang="en-US" smtClean="0"/>
              <a:t>19</a:t>
            </a:fld>
            <a:endParaRPr lang="en-US" dirty="0"/>
          </a:p>
        </p:txBody>
      </p:sp>
    </p:spTree>
    <p:extLst>
      <p:ext uri="{BB962C8B-B14F-4D97-AF65-F5344CB8AC3E}">
        <p14:creationId xmlns:p14="http://schemas.microsoft.com/office/powerpoint/2010/main" val="1747495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725628-3A68-42F4-BA86-981817953149}" type="slidenum">
              <a:rPr lang="en-US" smtClean="0"/>
              <a:t>21</a:t>
            </a:fld>
            <a:endParaRPr lang="en-US" dirty="0"/>
          </a:p>
        </p:txBody>
      </p:sp>
    </p:spTree>
    <p:extLst>
      <p:ext uri="{BB962C8B-B14F-4D97-AF65-F5344CB8AC3E}">
        <p14:creationId xmlns:p14="http://schemas.microsoft.com/office/powerpoint/2010/main" val="116452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0271" y="2379408"/>
            <a:ext cx="10972800" cy="2251584"/>
          </a:xfrm>
          <a:noFill/>
          <a:effectLst>
            <a:outerShdw blurRad="50800" dist="38100" dir="2700000" algn="tl" rotWithShape="0">
              <a:prstClr val="black">
                <a:alpha val="40000"/>
              </a:prstClr>
            </a:outerShdw>
          </a:effectLst>
        </p:spPr>
        <p:txBody>
          <a:bodyPr>
            <a:normAutofit/>
          </a:bodyPr>
          <a:lstStyle>
            <a:lvl1pPr algn="r">
              <a:defRPr sz="48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60437" y="4925957"/>
            <a:ext cx="10972800" cy="90456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05E26E-BCB2-4FD5-8FD5-81A5EAE94C21}" type="datetime1">
              <a:rPr lang="en-US" smtClean="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2767129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9/3/2019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19306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C2E9B8-0487-42E4-B571-744A3D775783}" type="datetime1">
              <a:rPr lang="en-US" smtClean="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87352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52E32D-1E84-43FD-8158-FFFE757EB0E8}" type="datetime1">
              <a:rPr lang="en-US" smtClean="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90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9263" y="299116"/>
            <a:ext cx="11012131" cy="1018035"/>
          </a:xfrm>
        </p:spPr>
        <p:txBody>
          <a:bodyPr>
            <a:normAutofit/>
          </a:bodyPr>
          <a:lstStyle>
            <a:lvl1pPr algn="r">
              <a:defRPr sz="4800" baseline="0">
                <a:solidFill>
                  <a:srgbClr val="0070C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18285" y="1750141"/>
            <a:ext cx="10994760" cy="4621160"/>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69802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9475" y="542050"/>
            <a:ext cx="8378376" cy="967132"/>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3185651" y="1691148"/>
            <a:ext cx="8406580" cy="4560181"/>
          </a:xfrm>
        </p:spPr>
        <p:txBody>
          <a:bodyPr/>
          <a:lstStyle>
            <a:lvl1pPr>
              <a:defRPr sz="3733">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EE424C-FCA3-4EDD-B274-8E055D649B7D}" type="datetime1">
              <a:rPr lang="en-US" smtClean="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8840312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67700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53B1A3-0AEF-4064-A724-D27D660C8653}" type="datetime1">
              <a:rPr lang="en-US" smtClean="0"/>
              <a:t>9/3/2019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0984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0257" y="362198"/>
            <a:ext cx="10791153" cy="1018033"/>
          </a:xfrm>
        </p:spPr>
        <p:txBody>
          <a:bodyPr>
            <a:normAutofit/>
          </a:bodyPr>
          <a:lstStyle>
            <a:lvl1pPr algn="r">
              <a:defRPr sz="4800" baseline="0">
                <a:solidFill>
                  <a:srgbClr val="0070C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696175" y="2207356"/>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96175" y="2837219"/>
            <a:ext cx="5386917"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6337" y="2207356"/>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76337" y="2837219"/>
            <a:ext cx="5389033"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9/3/2019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68639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318A6C-4F6B-48D2-BDB0-D7413B3FDB0A}" type="datetime1">
              <a:rPr lang="en-US" smtClean="0"/>
              <a:t>9/3/2019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90870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9/3/2019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4769916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9/3/2019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4487259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E7EE424C-FCA3-4EDD-B274-8E055D649B7D}" type="datetime1">
              <a:rPr lang="en-US" smtClean="0"/>
              <a:t>9/3/2019</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4FAB73BC-B049-4115-A692-8D63A059BFB8}" type="slidenum">
              <a:rPr lang="en-US" smtClean="0"/>
              <a:pPr/>
              <a:t>‹#›</a:t>
            </a:fld>
            <a:endParaRPr lang="en-US" dirty="0"/>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995348019"/>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a:ln w="228600" cap="sq" cmpd="thickThin">
            <a:solidFill>
              <a:srgbClr val="000000"/>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fontScale="90000"/>
          </a:bodyPr>
          <a:lstStyle/>
          <a:p>
            <a:pPr algn="l"/>
            <a:r>
              <a:rPr lang="en-US" dirty="0">
                <a:solidFill>
                  <a:schemeClr val="tx1"/>
                </a:solidFill>
              </a:rPr>
              <a:t>Artifacts rejection and frequency band </a:t>
            </a:r>
            <a:r>
              <a:rPr lang="en-US" dirty="0" err="1">
                <a:solidFill>
                  <a:schemeClr val="tx1"/>
                </a:solidFill>
              </a:rPr>
              <a:t>visualisation</a:t>
            </a:r>
            <a:r>
              <a:rPr lang="en-US" dirty="0">
                <a:solidFill>
                  <a:schemeClr val="tx1"/>
                </a:solidFill>
              </a:rPr>
              <a:t> in </a:t>
            </a:r>
            <a:r>
              <a:rPr lang="en-US" dirty="0" err="1">
                <a:solidFill>
                  <a:schemeClr val="tx1"/>
                </a:solidFill>
              </a:rPr>
              <a:t>eeg</a:t>
            </a:r>
            <a:r>
              <a:rPr lang="en-US" dirty="0">
                <a:solidFill>
                  <a:schemeClr val="tx1"/>
                </a:solidFill>
              </a:rPr>
              <a:t> signals</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fontScale="85000" lnSpcReduction="20000"/>
          </a:bodyPr>
          <a:lstStyle/>
          <a:p>
            <a:r>
              <a:rPr lang="en-US" dirty="0">
                <a:solidFill>
                  <a:schemeClr val="tx1"/>
                </a:solidFill>
              </a:rPr>
              <a:t>Presented by-Yajash Goplani</a:t>
            </a:r>
          </a:p>
        </p:txBody>
      </p:sp>
    </p:spTree>
    <p:extLst>
      <p:ext uri="{BB962C8B-B14F-4D97-AF65-F5344CB8AC3E}">
        <p14:creationId xmlns:p14="http://schemas.microsoft.com/office/powerpoint/2010/main" val="280625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2000"/>
                                        <p:tgtEl>
                                          <p:spTgt spid="3">
                                            <p:txEl>
                                              <p:pRg st="0" end="0"/>
                                            </p:txEl>
                                          </p:spTgt>
                                        </p:tgtEl>
                                      </p:cBhvr>
                                    </p:animEffect>
                                    <p:anim calcmode="lin" valueType="num">
                                      <p:cBhvr>
                                        <p:cTn id="20"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2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4EC6-827C-4F6F-8888-35AC43860DF8}"/>
              </a:ext>
            </a:extLst>
          </p:cNvPr>
          <p:cNvSpPr>
            <a:spLocks noGrp="1"/>
          </p:cNvSpPr>
          <p:nvPr>
            <p:ph type="title"/>
          </p:nvPr>
        </p:nvSpPr>
        <p:spPr/>
        <p:txBody>
          <a:bodyPr/>
          <a:lstStyle/>
          <a:p>
            <a:r>
              <a:rPr lang="en-IN" dirty="0"/>
              <a:t>ELETRODE MONTAGE</a:t>
            </a:r>
          </a:p>
        </p:txBody>
      </p:sp>
      <p:sp>
        <p:nvSpPr>
          <p:cNvPr id="3" name="Content Placeholder 2">
            <a:extLst>
              <a:ext uri="{FF2B5EF4-FFF2-40B4-BE49-F238E27FC236}">
                <a16:creationId xmlns:a16="http://schemas.microsoft.com/office/drawing/2014/main" id="{8485B65B-146C-428B-820A-EEACAB224E18}"/>
              </a:ext>
            </a:extLst>
          </p:cNvPr>
          <p:cNvSpPr>
            <a:spLocks noGrp="1"/>
          </p:cNvSpPr>
          <p:nvPr>
            <p:ph idx="1"/>
          </p:nvPr>
        </p:nvSpPr>
        <p:spPr/>
        <p:txBody>
          <a:bodyPr/>
          <a:lstStyle/>
          <a:p>
            <a:r>
              <a:rPr lang="en-IN" dirty="0"/>
              <a:t>The manner in which pairs of electrodes are connected to each amplifier of the EEG machine is called montage.</a:t>
            </a:r>
          </a:p>
          <a:p>
            <a:r>
              <a:rPr lang="en-IN" dirty="0"/>
              <a:t>Types of electrode montage</a:t>
            </a:r>
            <a:endParaRPr lang="en-IN" sz="1600" dirty="0"/>
          </a:p>
          <a:p>
            <a:pPr lvl="4">
              <a:buFont typeface="Arial" panose="020B0604020202020204" pitchFamily="34" charset="0"/>
              <a:buChar char="•"/>
            </a:pPr>
            <a:r>
              <a:rPr lang="en-IN" sz="1600" dirty="0"/>
              <a:t>Common reference derivation</a:t>
            </a:r>
          </a:p>
          <a:p>
            <a:pPr lvl="4">
              <a:buFont typeface="Arial" panose="020B0604020202020204" pitchFamily="34" charset="0"/>
              <a:buChar char="•"/>
            </a:pPr>
            <a:r>
              <a:rPr lang="en-IN" sz="1600" dirty="0"/>
              <a:t>Average reference derivation</a:t>
            </a:r>
          </a:p>
          <a:p>
            <a:pPr lvl="4">
              <a:buFont typeface="Arial" panose="020B0604020202020204" pitchFamily="34" charset="0"/>
              <a:buChar char="•"/>
            </a:pPr>
            <a:r>
              <a:rPr lang="en-IN" sz="1600" dirty="0"/>
              <a:t>Bipolar derivation</a:t>
            </a:r>
          </a:p>
        </p:txBody>
      </p:sp>
      <p:pic>
        <p:nvPicPr>
          <p:cNvPr id="4" name="Picture 3" descr="Image result for differential amplifier used in eeg">
            <a:extLst>
              <a:ext uri="{FF2B5EF4-FFF2-40B4-BE49-F238E27FC236}">
                <a16:creationId xmlns:a16="http://schemas.microsoft.com/office/drawing/2014/main" id="{08A51BA0-B9B3-424B-BD3A-F0FC09CE3FB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90156" y="3429000"/>
            <a:ext cx="4314115" cy="1444557"/>
          </a:xfrm>
          <a:prstGeom prst="rect">
            <a:avLst/>
          </a:prstGeom>
          <a:noFill/>
          <a:ln>
            <a:noFill/>
          </a:ln>
        </p:spPr>
      </p:pic>
    </p:spTree>
    <p:extLst>
      <p:ext uri="{BB962C8B-B14F-4D97-AF65-F5344CB8AC3E}">
        <p14:creationId xmlns:p14="http://schemas.microsoft.com/office/powerpoint/2010/main" val="1089475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5A1B-1D2F-49BC-84A3-73CC80DAC80D}"/>
              </a:ext>
            </a:extLst>
          </p:cNvPr>
          <p:cNvSpPr>
            <a:spLocks noGrp="1"/>
          </p:cNvSpPr>
          <p:nvPr>
            <p:ph type="title"/>
          </p:nvPr>
        </p:nvSpPr>
        <p:spPr/>
        <p:txBody>
          <a:bodyPr/>
          <a:lstStyle/>
          <a:p>
            <a:r>
              <a:rPr lang="en-IN" dirty="0"/>
              <a:t>ARTIFACTS</a:t>
            </a:r>
          </a:p>
        </p:txBody>
      </p:sp>
      <p:sp>
        <p:nvSpPr>
          <p:cNvPr id="3" name="Content Placeholder 2">
            <a:extLst>
              <a:ext uri="{FF2B5EF4-FFF2-40B4-BE49-F238E27FC236}">
                <a16:creationId xmlns:a16="http://schemas.microsoft.com/office/drawing/2014/main" id="{669AD8DA-B269-4ED2-885A-48937D05641A}"/>
              </a:ext>
            </a:extLst>
          </p:cNvPr>
          <p:cNvSpPr>
            <a:spLocks noGrp="1"/>
          </p:cNvSpPr>
          <p:nvPr>
            <p:ph idx="1"/>
          </p:nvPr>
        </p:nvSpPr>
        <p:spPr>
          <a:xfrm>
            <a:off x="2933700" y="2237361"/>
            <a:ext cx="8770571" cy="3959157"/>
          </a:xfrm>
        </p:spPr>
        <p:txBody>
          <a:bodyPr>
            <a:normAutofit fontScale="62500" lnSpcReduction="20000"/>
          </a:bodyPr>
          <a:lstStyle/>
          <a:p>
            <a:r>
              <a:rPr lang="en-IN" dirty="0"/>
              <a:t>Artefacts are unwanted noise signals in an EEG record. Classification of artefacts based on source of its generation like physiological artefacts and external artefacts. Body of the subjects are main source of Physiological </a:t>
            </a:r>
            <a:r>
              <a:rPr lang="en-IN" dirty="0" err="1"/>
              <a:t>artifacts</a:t>
            </a:r>
            <a:r>
              <a:rPr lang="en-IN" dirty="0"/>
              <a:t>, while external artefacts are from outside the body due to the environment or measuring devices.</a:t>
            </a:r>
          </a:p>
          <a:p>
            <a:pPr>
              <a:lnSpc>
                <a:spcPct val="120000"/>
              </a:lnSpc>
            </a:pPr>
            <a:r>
              <a:rPr lang="en-IN" dirty="0"/>
              <a:t>Classification of </a:t>
            </a:r>
            <a:r>
              <a:rPr lang="en-IN" dirty="0" err="1"/>
              <a:t>Artifacts</a:t>
            </a:r>
            <a:r>
              <a:rPr lang="en-IN" dirty="0"/>
              <a:t>:</a:t>
            </a:r>
          </a:p>
          <a:p>
            <a:pPr lvl="3">
              <a:lnSpc>
                <a:spcPct val="120000"/>
              </a:lnSpc>
              <a:buFont typeface="Arial" panose="020B0604020202020204" pitchFamily="34" charset="0"/>
              <a:buChar char="•"/>
            </a:pPr>
            <a:r>
              <a:rPr lang="en-IN" sz="1900" dirty="0"/>
              <a:t>Physiological </a:t>
            </a:r>
            <a:r>
              <a:rPr lang="en-IN" sz="1900" dirty="0" err="1"/>
              <a:t>Artifacts</a:t>
            </a:r>
            <a:endParaRPr lang="en-IN" sz="1900" dirty="0"/>
          </a:p>
          <a:p>
            <a:pPr marL="2000250" lvl="5" indent="-400050">
              <a:lnSpc>
                <a:spcPct val="120000"/>
              </a:lnSpc>
              <a:buFont typeface="+mj-lt"/>
              <a:buAutoNum type="romanUcPeriod"/>
            </a:pPr>
            <a:r>
              <a:rPr lang="en-IN" sz="1900" dirty="0"/>
              <a:t>Eyelids</a:t>
            </a:r>
          </a:p>
          <a:p>
            <a:pPr marL="2000250" lvl="5" indent="-400050">
              <a:lnSpc>
                <a:spcPct val="120000"/>
              </a:lnSpc>
              <a:buFont typeface="+mj-lt"/>
              <a:buAutoNum type="romanUcPeriod"/>
            </a:pPr>
            <a:r>
              <a:rPr lang="en-IN" sz="1900" dirty="0"/>
              <a:t>Eye Movement</a:t>
            </a:r>
          </a:p>
          <a:p>
            <a:pPr marL="2000250" lvl="5" indent="-400050">
              <a:lnSpc>
                <a:spcPct val="120000"/>
              </a:lnSpc>
              <a:buFont typeface="+mj-lt"/>
              <a:buAutoNum type="romanUcPeriod"/>
            </a:pPr>
            <a:r>
              <a:rPr lang="en-IN" sz="1900" dirty="0"/>
              <a:t>Eye Blink</a:t>
            </a:r>
          </a:p>
          <a:p>
            <a:pPr lvl="3">
              <a:lnSpc>
                <a:spcPct val="120000"/>
              </a:lnSpc>
              <a:buFont typeface="Arial" panose="020B0604020202020204" pitchFamily="34" charset="0"/>
              <a:buChar char="•"/>
            </a:pPr>
            <a:r>
              <a:rPr lang="en-IN" sz="1900" dirty="0"/>
              <a:t>Muscle </a:t>
            </a:r>
            <a:r>
              <a:rPr lang="en-IN" sz="1900" dirty="0" err="1"/>
              <a:t>Artifacts</a:t>
            </a:r>
            <a:endParaRPr lang="en-IN" sz="1900" dirty="0"/>
          </a:p>
          <a:p>
            <a:pPr lvl="3">
              <a:lnSpc>
                <a:spcPct val="120000"/>
              </a:lnSpc>
              <a:buFont typeface="Arial" panose="020B0604020202020204" pitchFamily="34" charset="0"/>
              <a:buChar char="•"/>
            </a:pPr>
            <a:r>
              <a:rPr lang="en-IN" sz="1900" dirty="0"/>
              <a:t>Cardiac </a:t>
            </a:r>
            <a:r>
              <a:rPr lang="en-IN" sz="1900" dirty="0" err="1"/>
              <a:t>Artifacts</a:t>
            </a:r>
            <a:endParaRPr lang="en-IN" sz="1900" dirty="0"/>
          </a:p>
          <a:p>
            <a:pPr lvl="3">
              <a:lnSpc>
                <a:spcPct val="120000"/>
              </a:lnSpc>
              <a:buFont typeface="Arial" panose="020B0604020202020204" pitchFamily="34" charset="0"/>
              <a:buChar char="•"/>
            </a:pPr>
            <a:r>
              <a:rPr lang="en-IN" sz="1900" dirty="0"/>
              <a:t>External </a:t>
            </a:r>
            <a:r>
              <a:rPr lang="en-IN" sz="1900" dirty="0" err="1"/>
              <a:t>Artifacts</a:t>
            </a:r>
            <a:endParaRPr lang="en-IN" sz="1900" dirty="0"/>
          </a:p>
        </p:txBody>
      </p:sp>
    </p:spTree>
    <p:extLst>
      <p:ext uri="{BB962C8B-B14F-4D97-AF65-F5344CB8AC3E}">
        <p14:creationId xmlns:p14="http://schemas.microsoft.com/office/powerpoint/2010/main" val="9276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9C7BC-12E9-49D1-8F80-28524F959107}"/>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6D0922CD-49DA-4AEA-82D3-F529215ACA64}"/>
              </a:ext>
            </a:extLst>
          </p:cNvPr>
          <p:cNvPicPr>
            <a:picLocks noGrp="1"/>
          </p:cNvPicPr>
          <p:nvPr>
            <p:ph type="pic" idx="1"/>
          </p:nvPr>
        </p:nvPicPr>
        <p:blipFill>
          <a:blip r:embed="rId3"/>
          <a:srcRect t="12500" b="12500"/>
          <a:stretch>
            <a:fillRect/>
          </a:stretch>
        </p:blipFill>
        <p:spPr>
          <a:xfrm>
            <a:off x="2389717" y="1252537"/>
            <a:ext cx="7315200" cy="4114800"/>
          </a:xfrm>
          <a:prstGeom prst="rect">
            <a:avLst/>
          </a:prstGeom>
        </p:spPr>
      </p:pic>
      <p:sp>
        <p:nvSpPr>
          <p:cNvPr id="3" name="Text Placeholder 2">
            <a:extLst>
              <a:ext uri="{FF2B5EF4-FFF2-40B4-BE49-F238E27FC236}">
                <a16:creationId xmlns:a16="http://schemas.microsoft.com/office/drawing/2014/main" id="{580FB2CB-A22D-4597-83D1-42FB3A5E385A}"/>
              </a:ext>
            </a:extLst>
          </p:cNvPr>
          <p:cNvSpPr>
            <a:spLocks noGrp="1"/>
          </p:cNvSpPr>
          <p:nvPr>
            <p:ph type="body" sz="half" idx="2"/>
          </p:nvPr>
        </p:nvSpPr>
        <p:spPr/>
        <p:txBody>
          <a:bodyPr/>
          <a:lstStyle/>
          <a:p>
            <a:pPr algn="ctr"/>
            <a:r>
              <a:rPr lang="en-IN" sz="2800" b="1" dirty="0">
                <a:solidFill>
                  <a:schemeClr val="bg1"/>
                </a:solidFill>
              </a:rPr>
              <a:t>BASIC BLOCK DIAGRAM OF EEG PROCESSING</a:t>
            </a:r>
          </a:p>
          <a:p>
            <a:endParaRPr lang="en-IN" dirty="0"/>
          </a:p>
        </p:txBody>
      </p:sp>
    </p:spTree>
    <p:extLst>
      <p:ext uri="{BB962C8B-B14F-4D97-AF65-F5344CB8AC3E}">
        <p14:creationId xmlns:p14="http://schemas.microsoft.com/office/powerpoint/2010/main" val="306760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F51F59-B074-435A-A529-A5E8DB9C1AE1}"/>
              </a:ext>
            </a:extLst>
          </p:cNvPr>
          <p:cNvSpPr>
            <a:spLocks noGrp="1"/>
          </p:cNvSpPr>
          <p:nvPr>
            <p:ph type="title"/>
          </p:nvPr>
        </p:nvSpPr>
        <p:spPr/>
        <p:txBody>
          <a:bodyPr/>
          <a:lstStyle/>
          <a:p>
            <a:r>
              <a:rPr lang="en-IN" dirty="0"/>
              <a:t>EEG PROCESSING</a:t>
            </a:r>
          </a:p>
        </p:txBody>
      </p:sp>
      <p:sp>
        <p:nvSpPr>
          <p:cNvPr id="3" name="Content Placeholder 2">
            <a:extLst>
              <a:ext uri="{FF2B5EF4-FFF2-40B4-BE49-F238E27FC236}">
                <a16:creationId xmlns:a16="http://schemas.microsoft.com/office/drawing/2014/main" id="{19DF5489-33DD-4D1D-B694-1AA7B38D7751}"/>
              </a:ext>
            </a:extLst>
          </p:cNvPr>
          <p:cNvSpPr>
            <a:spLocks noGrp="1"/>
          </p:cNvSpPr>
          <p:nvPr>
            <p:ph idx="1"/>
          </p:nvPr>
        </p:nvSpPr>
        <p:spPr/>
        <p:txBody>
          <a:bodyPr>
            <a:normAutofit fontScale="55000" lnSpcReduction="20000"/>
          </a:bodyPr>
          <a:lstStyle/>
          <a:p>
            <a:r>
              <a:rPr lang="en-IN" dirty="0"/>
              <a:t>The first thing we need is some raw EEG data to process. This data is usually not clean so some processing steps are needed.</a:t>
            </a:r>
          </a:p>
          <a:p>
            <a:r>
              <a:rPr lang="en-IN" dirty="0"/>
              <a:t>These often include the application of filters, such as a high pass filter to remove the DC components of the signals and also the drifts. A low pass filter can also be applied to remove the high frequency components. In EEG we currently rarely study frequency above 90 Hz which Correspond to the Gamma range.</a:t>
            </a:r>
          </a:p>
          <a:p>
            <a:r>
              <a:rPr lang="en-IN" dirty="0"/>
              <a:t>After that there many </a:t>
            </a:r>
            <a:r>
              <a:rPr lang="en-IN" dirty="0" err="1"/>
              <a:t>preprocessing</a:t>
            </a:r>
            <a:r>
              <a:rPr lang="en-IN" dirty="0"/>
              <a:t> techniques which we have to apply. The reason is that blinks and eye movements generate strong electrical fields that effect our EEG .</a:t>
            </a:r>
          </a:p>
          <a:p>
            <a:r>
              <a:rPr lang="en-IN" dirty="0"/>
              <a:t>Once are signal is cleaned ,it is quite </a:t>
            </a:r>
            <a:r>
              <a:rPr lang="en-IN" dirty="0" err="1"/>
              <a:t>comman</a:t>
            </a:r>
            <a:r>
              <a:rPr lang="en-IN" dirty="0"/>
              <a:t> to cut them into epochs of few seconds and then extract features from each one of these.</a:t>
            </a:r>
          </a:p>
          <a:p>
            <a:r>
              <a:rPr lang="en-IN" dirty="0"/>
              <a:t>The electrodes detect your brain waves and the EEG machine amplifies the signals and records them in a wave pattern on graph paper or a computer screen.</a:t>
            </a:r>
          </a:p>
          <a:p>
            <a:endParaRPr lang="en-IN" dirty="0"/>
          </a:p>
        </p:txBody>
      </p:sp>
    </p:spTree>
    <p:extLst>
      <p:ext uri="{BB962C8B-B14F-4D97-AF65-F5344CB8AC3E}">
        <p14:creationId xmlns:p14="http://schemas.microsoft.com/office/powerpoint/2010/main" val="1615367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D8E05-63E4-48E1-BB96-2F63AC78537A}"/>
              </a:ext>
            </a:extLst>
          </p:cNvPr>
          <p:cNvSpPr>
            <a:spLocks noGrp="1"/>
          </p:cNvSpPr>
          <p:nvPr>
            <p:ph type="title"/>
          </p:nvPr>
        </p:nvSpPr>
        <p:spPr>
          <a:xfrm>
            <a:off x="2933700" y="568345"/>
            <a:ext cx="8770571" cy="1055182"/>
          </a:xfrm>
        </p:spPr>
        <p:txBody>
          <a:bodyPr>
            <a:normAutofit/>
          </a:bodyPr>
          <a:lstStyle/>
          <a:p>
            <a:r>
              <a:rPr lang="en-IN" sz="4200" dirty="0"/>
              <a:t>Principal Component Analysis</a:t>
            </a:r>
          </a:p>
        </p:txBody>
      </p:sp>
      <p:sp>
        <p:nvSpPr>
          <p:cNvPr id="3" name="Content Placeholder 2">
            <a:extLst>
              <a:ext uri="{FF2B5EF4-FFF2-40B4-BE49-F238E27FC236}">
                <a16:creationId xmlns:a16="http://schemas.microsoft.com/office/drawing/2014/main" id="{1A9AB97E-4958-422C-9DCE-AF6394592D8F}"/>
              </a:ext>
            </a:extLst>
          </p:cNvPr>
          <p:cNvSpPr>
            <a:spLocks noGrp="1"/>
          </p:cNvSpPr>
          <p:nvPr>
            <p:ph idx="1"/>
          </p:nvPr>
        </p:nvSpPr>
        <p:spPr>
          <a:xfrm>
            <a:off x="2933700" y="2211355"/>
            <a:ext cx="8770571" cy="3878549"/>
          </a:xfrm>
        </p:spPr>
        <p:txBody>
          <a:bodyPr>
            <a:normAutofit fontScale="40000" lnSpcReduction="20000"/>
          </a:bodyPr>
          <a:lstStyle/>
          <a:p>
            <a:r>
              <a:rPr lang="en-IN" dirty="0"/>
              <a:t>Principal components analysis (PCA) is a technique that can be used to simplify a dataset, more </a:t>
            </a:r>
            <a:r>
              <a:rPr lang="en-IN" dirty="0" err="1"/>
              <a:t>fomally</a:t>
            </a:r>
            <a:r>
              <a:rPr lang="en-IN" dirty="0"/>
              <a:t> it is a linear transformation that chooses a new </a:t>
            </a:r>
            <a:r>
              <a:rPr lang="en-IN" dirty="0" err="1"/>
              <a:t>coordinatesystem</a:t>
            </a:r>
            <a:r>
              <a:rPr lang="en-IN" dirty="0"/>
              <a:t> for the data set such that the greatest variance by any projection of the data set comes to lie on the first axis (then called the first principal component). the second greatest variance on the second axis, and so on. PCA can be used for reducing dimensionality in a dataset while retaining those characteristics of the dataset that contribute most to its variance by eliminating the later principal components</a:t>
            </a:r>
          </a:p>
          <a:p>
            <a:r>
              <a:rPr lang="en-IN" dirty="0"/>
              <a:t>Principal Components Analysis is comprehensively presented in many multivariate statistics textbooks, such as Jolliffe  and </a:t>
            </a:r>
            <a:r>
              <a:rPr lang="en-IN" dirty="0" err="1"/>
              <a:t>Lebart</a:t>
            </a:r>
            <a:r>
              <a:rPr lang="en-IN" dirty="0"/>
              <a:t> et , and only a brief introduction is given here. From </a:t>
            </a:r>
            <a:r>
              <a:rPr lang="en-IN" i="1" dirty="0"/>
              <a:t>p</a:t>
            </a:r>
            <a:r>
              <a:rPr lang="en-IN" dirty="0"/>
              <a:t> variables observed on </a:t>
            </a:r>
            <a:r>
              <a:rPr lang="en-IN" i="1" dirty="0"/>
              <a:t>n</a:t>
            </a:r>
            <a:r>
              <a:rPr lang="en-IN" dirty="0"/>
              <a:t> objects (an </a:t>
            </a:r>
            <a:r>
              <a:rPr lang="en-IN" i="1" dirty="0"/>
              <a:t>n</a:t>
            </a:r>
            <a:r>
              <a:rPr lang="en-IN" dirty="0"/>
              <a:t> × </a:t>
            </a:r>
            <a:r>
              <a:rPr lang="en-IN" i="1" dirty="0"/>
              <a:t>p</a:t>
            </a:r>
            <a:r>
              <a:rPr lang="en-IN" dirty="0"/>
              <a:t> matrix), that is, a raw data matrix </a:t>
            </a:r>
            <a:r>
              <a:rPr lang="en-IN" b="1" dirty="0"/>
              <a:t>X</a:t>
            </a:r>
            <a:r>
              <a:rPr lang="en-IN" dirty="0"/>
              <a:t>, PCA derives new variables as linear combinations of the original ones, defined from a new orthogonal coordinate system onto which the original space is projected. This new system summarizes the total data variation in decreasing order so that the first new variable has the largest variation, the second has the second largest, and so on. These new variables are the principal components. The singular value decomposition (SVD) is used to estimate this new orthogonal space, by factoring </a:t>
            </a:r>
            <a:r>
              <a:rPr lang="en-IN" b="1" dirty="0"/>
              <a:t>X</a:t>
            </a:r>
            <a:r>
              <a:rPr lang="en-IN" dirty="0"/>
              <a:t> </a:t>
            </a:r>
          </a:p>
          <a:p>
            <a:pPr marL="0" indent="0">
              <a:buNone/>
            </a:pPr>
            <a:r>
              <a:rPr lang="en-IN" b="1" dirty="0"/>
              <a:t>		X</a:t>
            </a:r>
            <a:r>
              <a:rPr lang="en-IN" dirty="0"/>
              <a:t> = </a:t>
            </a:r>
            <a:r>
              <a:rPr lang="en-IN" b="1" dirty="0"/>
              <a:t>U</a:t>
            </a:r>
            <a:r>
              <a:rPr lang="en-IN" dirty="0"/>
              <a:t> × </a:t>
            </a:r>
            <a:r>
              <a:rPr lang="en-IN" b="1" dirty="0"/>
              <a:t>D</a:t>
            </a:r>
            <a:r>
              <a:rPr lang="en-IN" dirty="0"/>
              <a:t> × </a:t>
            </a:r>
            <a:r>
              <a:rPr lang="en-IN" b="1" dirty="0"/>
              <a:t>V</a:t>
            </a:r>
            <a:r>
              <a:rPr lang="en-IN" b="1" baseline="30000" dirty="0"/>
              <a:t>T</a:t>
            </a:r>
            <a:r>
              <a:rPr lang="en-IN" dirty="0"/>
              <a:t> </a:t>
            </a:r>
          </a:p>
          <a:p>
            <a:r>
              <a:rPr lang="en-IN" dirty="0"/>
              <a:t>The major limitations of the method are its inability to completely separate some </a:t>
            </a:r>
            <a:r>
              <a:rPr lang="en-IN" dirty="0" err="1"/>
              <a:t>artifacts</a:t>
            </a:r>
            <a:r>
              <a:rPr lang="en-IN" dirty="0"/>
              <a:t> from cerebral activity, especially when both have similar amplitudes</a:t>
            </a:r>
          </a:p>
        </p:txBody>
      </p:sp>
    </p:spTree>
    <p:extLst>
      <p:ext uri="{BB962C8B-B14F-4D97-AF65-F5344CB8AC3E}">
        <p14:creationId xmlns:p14="http://schemas.microsoft.com/office/powerpoint/2010/main" val="1264797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7A2D3-C4D4-4906-B316-3B9250BA5C61}"/>
              </a:ext>
            </a:extLst>
          </p:cNvPr>
          <p:cNvSpPr>
            <a:spLocks noGrp="1"/>
          </p:cNvSpPr>
          <p:nvPr>
            <p:ph type="title"/>
          </p:nvPr>
        </p:nvSpPr>
        <p:spPr/>
        <p:txBody>
          <a:bodyPr>
            <a:normAutofit/>
          </a:bodyPr>
          <a:lstStyle/>
          <a:p>
            <a:r>
              <a:rPr lang="en-IN" dirty="0"/>
              <a:t>Code of </a:t>
            </a:r>
            <a:r>
              <a:rPr lang="en-IN" dirty="0" err="1"/>
              <a:t>pca</a:t>
            </a:r>
            <a:r>
              <a:rPr lang="en-IN" dirty="0"/>
              <a:t> in python</a:t>
            </a:r>
          </a:p>
        </p:txBody>
      </p:sp>
      <p:sp>
        <p:nvSpPr>
          <p:cNvPr id="3" name="Content Placeholder 2">
            <a:extLst>
              <a:ext uri="{FF2B5EF4-FFF2-40B4-BE49-F238E27FC236}">
                <a16:creationId xmlns:a16="http://schemas.microsoft.com/office/drawing/2014/main" id="{D2F04952-3F7E-4CC0-BF3E-0D34C13938FE}"/>
              </a:ext>
            </a:extLst>
          </p:cNvPr>
          <p:cNvSpPr>
            <a:spLocks noGrp="1"/>
          </p:cNvSpPr>
          <p:nvPr>
            <p:ph idx="1"/>
          </p:nvPr>
        </p:nvSpPr>
        <p:spPr/>
        <p:txBody>
          <a:bodyPr numCol="2">
            <a:noAutofit/>
          </a:bodyPr>
          <a:lstStyle/>
          <a:p>
            <a:pPr marL="0" indent="0">
              <a:buNone/>
            </a:pPr>
            <a:r>
              <a:rPr lang="en-IN" sz="1200" dirty="0"/>
              <a:t>import </a:t>
            </a:r>
            <a:r>
              <a:rPr lang="en-IN" sz="1200" dirty="0" err="1"/>
              <a:t>numpy</a:t>
            </a:r>
            <a:r>
              <a:rPr lang="en-IN" sz="1200" dirty="0"/>
              <a:t> as np</a:t>
            </a:r>
          </a:p>
          <a:p>
            <a:pPr marL="0" indent="0">
              <a:buNone/>
            </a:pPr>
            <a:r>
              <a:rPr lang="en-IN" sz="1200" dirty="0"/>
              <a:t>import </a:t>
            </a:r>
            <a:r>
              <a:rPr lang="en-IN" sz="1200" dirty="0" err="1"/>
              <a:t>matplotlib.pyplot</a:t>
            </a:r>
            <a:r>
              <a:rPr lang="en-IN" sz="1200" dirty="0"/>
              <a:t> as </a:t>
            </a:r>
            <a:r>
              <a:rPr lang="en-IN" sz="1200" dirty="0" err="1"/>
              <a:t>plt</a:t>
            </a:r>
            <a:endParaRPr lang="en-IN" sz="1200" dirty="0"/>
          </a:p>
          <a:p>
            <a:pPr marL="0" indent="0">
              <a:buNone/>
            </a:pPr>
            <a:r>
              <a:rPr lang="en-IN" sz="1200" dirty="0"/>
              <a:t>from </a:t>
            </a:r>
            <a:r>
              <a:rPr lang="en-IN" sz="1200" dirty="0" err="1"/>
              <a:t>sklearn.preprocessing</a:t>
            </a:r>
            <a:r>
              <a:rPr lang="en-IN" sz="1200" dirty="0"/>
              <a:t> import </a:t>
            </a:r>
            <a:r>
              <a:rPr lang="en-IN" sz="1200" dirty="0" err="1"/>
              <a:t>StandardScaler</a:t>
            </a:r>
            <a:endParaRPr lang="en-IN" sz="1200" dirty="0"/>
          </a:p>
          <a:p>
            <a:pPr marL="0" indent="0">
              <a:buNone/>
            </a:pPr>
            <a:r>
              <a:rPr lang="en-IN" sz="1200" dirty="0"/>
              <a:t>from </a:t>
            </a:r>
            <a:r>
              <a:rPr lang="en-IN" sz="1200" dirty="0" err="1"/>
              <a:t>sklearn.decomposition</a:t>
            </a:r>
            <a:r>
              <a:rPr lang="en-IN" sz="1200" dirty="0"/>
              <a:t> import PCA</a:t>
            </a:r>
          </a:p>
          <a:p>
            <a:pPr marL="0" indent="0">
              <a:buNone/>
            </a:pPr>
            <a:r>
              <a:rPr lang="en-IN" sz="1200" dirty="0"/>
              <a:t>import pandas as pd</a:t>
            </a:r>
          </a:p>
          <a:p>
            <a:pPr marL="0" indent="0">
              <a:buNone/>
            </a:pPr>
            <a:r>
              <a:rPr lang="en-IN" sz="1200" dirty="0"/>
              <a:t>import </a:t>
            </a:r>
            <a:r>
              <a:rPr lang="en-IN" sz="1200" dirty="0" err="1"/>
              <a:t>Lbeep</a:t>
            </a:r>
            <a:endParaRPr lang="en-IN" sz="1200" dirty="0"/>
          </a:p>
          <a:p>
            <a:pPr marL="0" indent="0">
              <a:buNone/>
            </a:pPr>
            <a:r>
              <a:rPr lang="en-IN" sz="1200" dirty="0"/>
              <a:t>d=</a:t>
            </a:r>
            <a:r>
              <a:rPr lang="en-IN" sz="1200" dirty="0" err="1"/>
              <a:t>Lbeep.read_cnt</a:t>
            </a:r>
            <a:r>
              <a:rPr lang="en-IN" sz="1200" dirty="0"/>
              <a:t>('</a:t>
            </a:r>
            <a:r>
              <a:rPr lang="en-IN" sz="1200" dirty="0" err="1"/>
              <a:t>mi.cnt</a:t>
            </a:r>
            <a:r>
              <a:rPr lang="en-IN" sz="1200" dirty="0"/>
              <a:t>')</a:t>
            </a:r>
          </a:p>
          <a:p>
            <a:pPr marL="0" indent="0">
              <a:buNone/>
            </a:pPr>
            <a:r>
              <a:rPr lang="en-IN" sz="1200" dirty="0"/>
              <a:t>s=</a:t>
            </a:r>
            <a:r>
              <a:rPr lang="en-IN" sz="1200" dirty="0" err="1"/>
              <a:t>d.get_sample_count</a:t>
            </a:r>
            <a:r>
              <a:rPr lang="en-IN" sz="1200" dirty="0"/>
              <a:t>()</a:t>
            </a:r>
          </a:p>
          <a:p>
            <a:pPr marL="0" indent="0">
              <a:buNone/>
            </a:pPr>
            <a:r>
              <a:rPr lang="en-IN" sz="1200" dirty="0"/>
              <a:t>fs=</a:t>
            </a:r>
            <a:r>
              <a:rPr lang="en-IN" sz="1200" dirty="0" err="1"/>
              <a:t>d.get_sample_frequency</a:t>
            </a:r>
            <a:r>
              <a:rPr lang="en-IN" sz="1200" dirty="0"/>
              <a:t>()</a:t>
            </a:r>
          </a:p>
          <a:p>
            <a:pPr marL="0" indent="0">
              <a:buNone/>
            </a:pPr>
            <a:r>
              <a:rPr lang="en-IN" sz="1200" dirty="0"/>
              <a:t>c=</a:t>
            </a:r>
            <a:r>
              <a:rPr lang="en-IN" sz="1200" dirty="0" err="1"/>
              <a:t>d.get_samples</a:t>
            </a:r>
            <a:r>
              <a:rPr lang="en-IN" sz="1200" dirty="0"/>
              <a:t>(1,s)</a:t>
            </a:r>
          </a:p>
          <a:p>
            <a:pPr marL="0" indent="0">
              <a:buNone/>
            </a:pPr>
            <a:r>
              <a:rPr lang="en-IN" sz="1200" dirty="0"/>
              <a:t>q=</a:t>
            </a:r>
            <a:r>
              <a:rPr lang="en-IN" sz="1200" dirty="0" err="1"/>
              <a:t>np.array</a:t>
            </a:r>
            <a:r>
              <a:rPr lang="en-IN" sz="1200" dirty="0"/>
              <a:t>(c)</a:t>
            </a:r>
          </a:p>
          <a:p>
            <a:pPr marL="0" indent="0">
              <a:buNone/>
            </a:pPr>
            <a:r>
              <a:rPr lang="en-IN" sz="1200" dirty="0"/>
              <a:t>q1=</a:t>
            </a:r>
            <a:r>
              <a:rPr lang="en-IN" sz="1200" dirty="0" err="1"/>
              <a:t>q.reshape</a:t>
            </a:r>
            <a:r>
              <a:rPr lang="en-IN" sz="1200" dirty="0"/>
              <a:t>(618483,64)</a:t>
            </a:r>
          </a:p>
          <a:p>
            <a:pPr marL="0" indent="0">
              <a:buNone/>
            </a:pPr>
            <a:r>
              <a:rPr lang="en-IN" sz="1200" dirty="0"/>
              <a:t>q2=</a:t>
            </a:r>
            <a:r>
              <a:rPr lang="en-IN" sz="1200" dirty="0" err="1"/>
              <a:t>pd.DataFrame</a:t>
            </a:r>
            <a:r>
              <a:rPr lang="en-IN" sz="1200" dirty="0"/>
              <a:t>(q1)</a:t>
            </a:r>
          </a:p>
          <a:p>
            <a:pPr marL="0" indent="0">
              <a:buNone/>
            </a:pPr>
            <a:r>
              <a:rPr lang="en-IN" sz="1200" dirty="0"/>
              <a:t>x=</a:t>
            </a:r>
            <a:r>
              <a:rPr lang="en-IN" sz="1200" dirty="0" err="1"/>
              <a:t>StandardScaler</a:t>
            </a:r>
            <a:r>
              <a:rPr lang="en-IN" sz="1200" dirty="0"/>
              <a:t>()</a:t>
            </a:r>
          </a:p>
          <a:p>
            <a:pPr marL="0" indent="0">
              <a:buNone/>
            </a:pPr>
            <a:r>
              <a:rPr lang="en-IN" sz="1200" dirty="0" err="1"/>
              <a:t>x.fit</a:t>
            </a:r>
            <a:r>
              <a:rPr lang="en-IN" sz="1200" dirty="0"/>
              <a:t>(q2)</a:t>
            </a:r>
          </a:p>
          <a:p>
            <a:pPr marL="0" indent="0">
              <a:buNone/>
            </a:pPr>
            <a:r>
              <a:rPr lang="en-IN" sz="1200" dirty="0"/>
              <a:t>q3=</a:t>
            </a:r>
            <a:r>
              <a:rPr lang="en-IN" sz="1200" dirty="0" err="1"/>
              <a:t>x.transform</a:t>
            </a:r>
            <a:r>
              <a:rPr lang="en-IN" sz="1200" dirty="0"/>
              <a:t>(q2)</a:t>
            </a:r>
          </a:p>
          <a:p>
            <a:pPr marL="0" indent="0">
              <a:buNone/>
            </a:pPr>
            <a:r>
              <a:rPr lang="en-IN" sz="1200" dirty="0"/>
              <a:t>q4=</a:t>
            </a:r>
            <a:r>
              <a:rPr lang="en-IN" sz="1200" dirty="0" err="1"/>
              <a:t>pd.DataFrame</a:t>
            </a:r>
            <a:r>
              <a:rPr lang="en-IN" sz="1200" dirty="0"/>
              <a:t>(q3)</a:t>
            </a:r>
          </a:p>
          <a:p>
            <a:pPr marL="0" indent="0">
              <a:buNone/>
            </a:pPr>
            <a:r>
              <a:rPr lang="en-IN" sz="1200" dirty="0" err="1"/>
              <a:t>pca</a:t>
            </a:r>
            <a:r>
              <a:rPr lang="en-IN" sz="1200" dirty="0"/>
              <a:t>=PCA()</a:t>
            </a:r>
          </a:p>
          <a:p>
            <a:pPr marL="0" indent="0">
              <a:buNone/>
            </a:pPr>
            <a:r>
              <a:rPr lang="en-IN" sz="1200" dirty="0" err="1"/>
              <a:t>pca.fit</a:t>
            </a:r>
            <a:r>
              <a:rPr lang="en-IN" sz="1200" dirty="0"/>
              <a:t>(q4)</a:t>
            </a:r>
          </a:p>
          <a:p>
            <a:pPr marL="0" indent="0">
              <a:buNone/>
            </a:pPr>
            <a:r>
              <a:rPr lang="en-IN" sz="1200" dirty="0" err="1"/>
              <a:t>per_var</a:t>
            </a:r>
            <a:r>
              <a:rPr lang="en-IN" sz="1200" dirty="0"/>
              <a:t>=</a:t>
            </a:r>
            <a:r>
              <a:rPr lang="en-IN" sz="1200" dirty="0" err="1"/>
              <a:t>np.round</a:t>
            </a:r>
            <a:r>
              <a:rPr lang="en-IN" sz="1200" dirty="0"/>
              <a:t>(</a:t>
            </a:r>
            <a:r>
              <a:rPr lang="en-IN" sz="1200" dirty="0" err="1"/>
              <a:t>pca.explained_variance_ratio</a:t>
            </a:r>
            <a:r>
              <a:rPr lang="en-IN" sz="1200" dirty="0"/>
              <a:t>_*100,decimals=1)</a:t>
            </a:r>
          </a:p>
          <a:p>
            <a:pPr marL="0" indent="0">
              <a:buNone/>
            </a:pPr>
            <a:r>
              <a:rPr lang="en-IN" sz="1200" dirty="0"/>
              <a:t>labels=['</a:t>
            </a:r>
            <a:r>
              <a:rPr lang="en-IN" sz="1200" dirty="0" err="1"/>
              <a:t>PC'+str</a:t>
            </a:r>
            <a:r>
              <a:rPr lang="en-IN" sz="1200" dirty="0"/>
              <a:t>(x) for x in range(1,len(</a:t>
            </a:r>
            <a:r>
              <a:rPr lang="en-IN" sz="1200" dirty="0" err="1"/>
              <a:t>per_var</a:t>
            </a:r>
            <a:r>
              <a:rPr lang="en-IN" sz="1200" dirty="0"/>
              <a:t>)+1)]</a:t>
            </a:r>
          </a:p>
          <a:p>
            <a:pPr marL="0" indent="0">
              <a:buNone/>
            </a:pPr>
            <a:r>
              <a:rPr lang="en-IN" sz="1200" dirty="0" err="1"/>
              <a:t>plt.bar</a:t>
            </a:r>
            <a:r>
              <a:rPr lang="en-IN" sz="1200" dirty="0"/>
              <a:t>(x=range(1,len(</a:t>
            </a:r>
            <a:r>
              <a:rPr lang="en-IN" sz="1200" dirty="0" err="1"/>
              <a:t>per_var</a:t>
            </a:r>
            <a:r>
              <a:rPr lang="en-IN" sz="1200" dirty="0"/>
              <a:t>)+1),height=</a:t>
            </a:r>
            <a:r>
              <a:rPr lang="en-IN" sz="1200" dirty="0" err="1"/>
              <a:t>per_var,tick_label</a:t>
            </a:r>
            <a:r>
              <a:rPr lang="en-IN" sz="1200" dirty="0"/>
              <a:t>=labels)</a:t>
            </a:r>
          </a:p>
          <a:p>
            <a:pPr marL="0" indent="0">
              <a:buNone/>
            </a:pPr>
            <a:r>
              <a:rPr lang="en-IN" sz="1200" dirty="0" err="1"/>
              <a:t>plt.show</a:t>
            </a:r>
            <a:r>
              <a:rPr lang="en-IN" sz="1200" dirty="0"/>
              <a:t>()</a:t>
            </a:r>
          </a:p>
          <a:p>
            <a:pPr marL="0" indent="0">
              <a:buNone/>
            </a:pPr>
            <a:endParaRPr lang="en-IN" sz="1200" dirty="0"/>
          </a:p>
        </p:txBody>
      </p:sp>
    </p:spTree>
    <p:extLst>
      <p:ext uri="{BB962C8B-B14F-4D97-AF65-F5344CB8AC3E}">
        <p14:creationId xmlns:p14="http://schemas.microsoft.com/office/powerpoint/2010/main" val="295586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6B3CED-7A1E-434C-BCBB-F4D109D66D9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5916480" cy="4800599"/>
          </a:xfrm>
          <a:prstGeom prst="rect">
            <a:avLst/>
          </a:prstGeom>
          <a:noFill/>
          <a:ln>
            <a:noFill/>
          </a:ln>
        </p:spPr>
      </p:pic>
      <p:sp>
        <p:nvSpPr>
          <p:cNvPr id="4" name="Title 3">
            <a:extLst>
              <a:ext uri="{FF2B5EF4-FFF2-40B4-BE49-F238E27FC236}">
                <a16:creationId xmlns:a16="http://schemas.microsoft.com/office/drawing/2014/main" id="{CFC0CF96-57A6-4CFE-89AF-B69E10F14C2F}"/>
              </a:ext>
            </a:extLst>
          </p:cNvPr>
          <p:cNvSpPr>
            <a:spLocks noGrp="1"/>
          </p:cNvSpPr>
          <p:nvPr>
            <p:ph type="title"/>
          </p:nvPr>
        </p:nvSpPr>
        <p:spPr/>
        <p:txBody>
          <a:bodyPr/>
          <a:lstStyle/>
          <a:p>
            <a:r>
              <a:rPr lang="en-IN" dirty="0">
                <a:solidFill>
                  <a:schemeClr val="bg1"/>
                </a:solidFill>
              </a:rPr>
              <a:t>OUTPUTS OF THE ABOVE  PROGRAM</a:t>
            </a:r>
          </a:p>
        </p:txBody>
      </p:sp>
      <p:pic>
        <p:nvPicPr>
          <p:cNvPr id="3" name="Picture 2">
            <a:extLst>
              <a:ext uri="{FF2B5EF4-FFF2-40B4-BE49-F238E27FC236}">
                <a16:creationId xmlns:a16="http://schemas.microsoft.com/office/drawing/2014/main" id="{37E866A2-19FD-4030-84F2-278115F886B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6480" y="197953"/>
            <a:ext cx="6275520" cy="4602646"/>
          </a:xfrm>
          <a:prstGeom prst="rect">
            <a:avLst/>
          </a:prstGeom>
          <a:noFill/>
          <a:ln>
            <a:noFill/>
          </a:ln>
        </p:spPr>
      </p:pic>
      <p:sp>
        <p:nvSpPr>
          <p:cNvPr id="6" name="Text Placeholder 5">
            <a:extLst>
              <a:ext uri="{FF2B5EF4-FFF2-40B4-BE49-F238E27FC236}">
                <a16:creationId xmlns:a16="http://schemas.microsoft.com/office/drawing/2014/main" id="{E06F0407-ECDD-49C5-8A60-E9B50CE3B89F}"/>
              </a:ext>
            </a:extLst>
          </p:cNvPr>
          <p:cNvSpPr>
            <a:spLocks noGrp="1"/>
          </p:cNvSpPr>
          <p:nvPr>
            <p:ph type="body" sz="half" idx="2"/>
          </p:nvPr>
        </p:nvSpPr>
        <p:spPr/>
        <p:txBody>
          <a:bodyPr/>
          <a:lstStyle/>
          <a:p>
            <a:r>
              <a:rPr lang="en-IN" dirty="0">
                <a:solidFill>
                  <a:schemeClr val="bg1"/>
                </a:solidFill>
              </a:rPr>
              <a:t>First figure </a:t>
            </a:r>
            <a:r>
              <a:rPr lang="en-IN" dirty="0" err="1">
                <a:solidFill>
                  <a:schemeClr val="bg1"/>
                </a:solidFill>
              </a:rPr>
              <a:t>respresent</a:t>
            </a:r>
            <a:r>
              <a:rPr lang="en-IN" dirty="0">
                <a:solidFill>
                  <a:schemeClr val="bg1"/>
                </a:solidFill>
              </a:rPr>
              <a:t> the variance of the principal components</a:t>
            </a:r>
          </a:p>
          <a:p>
            <a:r>
              <a:rPr lang="en-IN" dirty="0">
                <a:solidFill>
                  <a:schemeClr val="bg1"/>
                </a:solidFill>
              </a:rPr>
              <a:t>Second figure is the </a:t>
            </a:r>
            <a:r>
              <a:rPr lang="en-IN" dirty="0" err="1">
                <a:solidFill>
                  <a:schemeClr val="bg1"/>
                </a:solidFill>
              </a:rPr>
              <a:t>cummulative</a:t>
            </a:r>
            <a:r>
              <a:rPr lang="en-IN" dirty="0">
                <a:solidFill>
                  <a:schemeClr val="bg1"/>
                </a:solidFill>
              </a:rPr>
              <a:t> sum of variance</a:t>
            </a:r>
          </a:p>
        </p:txBody>
      </p:sp>
    </p:spTree>
    <p:extLst>
      <p:ext uri="{BB962C8B-B14F-4D97-AF65-F5344CB8AC3E}">
        <p14:creationId xmlns:p14="http://schemas.microsoft.com/office/powerpoint/2010/main" val="206970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E185-92ED-4DA7-AE11-8A64A2C576E6}"/>
              </a:ext>
            </a:extLst>
          </p:cNvPr>
          <p:cNvSpPr>
            <a:spLocks noGrp="1"/>
          </p:cNvSpPr>
          <p:nvPr>
            <p:ph type="title"/>
          </p:nvPr>
        </p:nvSpPr>
        <p:spPr/>
        <p:txBody>
          <a:bodyPr/>
          <a:lstStyle/>
          <a:p>
            <a:r>
              <a:rPr lang="en-IN" dirty="0"/>
              <a:t>ICA</a:t>
            </a:r>
          </a:p>
        </p:txBody>
      </p:sp>
      <p:sp>
        <p:nvSpPr>
          <p:cNvPr id="3" name="Content Placeholder 2">
            <a:extLst>
              <a:ext uri="{FF2B5EF4-FFF2-40B4-BE49-F238E27FC236}">
                <a16:creationId xmlns:a16="http://schemas.microsoft.com/office/drawing/2014/main" id="{7C6A52EA-2623-4C52-9C86-A7AAD8F63634}"/>
              </a:ext>
            </a:extLst>
          </p:cNvPr>
          <p:cNvSpPr>
            <a:spLocks noGrp="1"/>
          </p:cNvSpPr>
          <p:nvPr>
            <p:ph idx="1"/>
          </p:nvPr>
        </p:nvSpPr>
        <p:spPr/>
        <p:txBody>
          <a:bodyPr>
            <a:normAutofit fontScale="47500" lnSpcReduction="20000"/>
          </a:bodyPr>
          <a:lstStyle/>
          <a:p>
            <a:r>
              <a:rPr lang="en-IN" dirty="0"/>
              <a:t>Independent Component Analysis is a powerful tool for eliminating several important types of non-brain </a:t>
            </a:r>
            <a:r>
              <a:rPr lang="en-IN" dirty="0" err="1"/>
              <a:t>artifacts</a:t>
            </a:r>
            <a:r>
              <a:rPr lang="en-IN" dirty="0"/>
              <a:t> from EEG data ICA allows the user to reject many Such </a:t>
            </a:r>
            <a:r>
              <a:rPr lang="en-IN" dirty="0" err="1"/>
              <a:t>artifacts</a:t>
            </a:r>
            <a:r>
              <a:rPr lang="en-IN" dirty="0"/>
              <a:t> in an efficient and user-friendly manner Independent component analysis was originally developed to deal with problems that are closely related to the cocktail-party problem.</a:t>
            </a:r>
          </a:p>
          <a:p>
            <a:r>
              <a:rPr lang="en-IN" dirty="0"/>
              <a:t>Independent Component Analysis is a powerful tool for eliminating several important types of non-brain </a:t>
            </a:r>
            <a:r>
              <a:rPr lang="en-IN" dirty="0" err="1"/>
              <a:t>artifacts</a:t>
            </a:r>
            <a:r>
              <a:rPr lang="en-IN" dirty="0"/>
              <a:t> from EEG data ICA allows the user to reject many Such </a:t>
            </a:r>
            <a:r>
              <a:rPr lang="en-IN" dirty="0" err="1"/>
              <a:t>artifacts</a:t>
            </a:r>
            <a:r>
              <a:rPr lang="en-IN" dirty="0"/>
              <a:t> in an efficient and user-friendly manner Independent component analysis was originally developed to deal with problems that are closely related to the cocktail-party problem.</a:t>
            </a:r>
          </a:p>
          <a:p>
            <a:r>
              <a:rPr lang="en-IN" dirty="0"/>
              <a:t>ICA can reveal interesting information on brain activity by giving access to its independent components.</a:t>
            </a:r>
          </a:p>
          <a:p>
            <a:r>
              <a:rPr lang="en-IN" dirty="0"/>
              <a:t>It turns out that the </a:t>
            </a:r>
            <a:r>
              <a:rPr lang="en-IN" dirty="0" err="1"/>
              <a:t>artifacts</a:t>
            </a:r>
            <a:r>
              <a:rPr lang="en-IN" dirty="0"/>
              <a:t> are quite independent from the rest of the signal, and thus even this requirement of the model is reasonably well fulfilled.</a:t>
            </a:r>
          </a:p>
          <a:p>
            <a:r>
              <a:rPr lang="en-IN" dirty="0"/>
              <a:t>Determination of the components with eye movement </a:t>
            </a:r>
            <a:r>
              <a:rPr lang="en-IN" dirty="0" err="1"/>
              <a:t>artifacts</a:t>
            </a:r>
            <a:r>
              <a:rPr lang="en-IN" dirty="0"/>
              <a:t> is aided by spatial topography of the components Independent Component Analysis (ICA)</a:t>
            </a:r>
          </a:p>
          <a:p>
            <a:r>
              <a:rPr lang="en-IN" dirty="0"/>
              <a:t> ICA has been used for Feature Extraction, in which case it seems to adequately model the basic cortical processing of visual and auditory information. New application areas are being discovered at an increasing pace.</a:t>
            </a:r>
          </a:p>
        </p:txBody>
      </p:sp>
    </p:spTree>
    <p:extLst>
      <p:ext uri="{BB962C8B-B14F-4D97-AF65-F5344CB8AC3E}">
        <p14:creationId xmlns:p14="http://schemas.microsoft.com/office/powerpoint/2010/main" val="3765446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FC6194-9D23-47A3-9D67-6609CF00670E}"/>
              </a:ext>
            </a:extLst>
          </p:cNvPr>
          <p:cNvSpPr>
            <a:spLocks noGrp="1"/>
          </p:cNvSpPr>
          <p:nvPr>
            <p:ph type="title"/>
          </p:nvPr>
        </p:nvSpPr>
        <p:spPr/>
        <p:txBody>
          <a:bodyPr/>
          <a:lstStyle/>
          <a:p>
            <a:r>
              <a:rPr lang="en-IN" dirty="0"/>
              <a:t>Code for ICA</a:t>
            </a:r>
          </a:p>
        </p:txBody>
      </p:sp>
      <p:sp>
        <p:nvSpPr>
          <p:cNvPr id="5" name="Content Placeholder 4">
            <a:extLst>
              <a:ext uri="{FF2B5EF4-FFF2-40B4-BE49-F238E27FC236}">
                <a16:creationId xmlns:a16="http://schemas.microsoft.com/office/drawing/2014/main" id="{08386AC0-8875-40FA-9B24-AC9BB0C00D55}"/>
              </a:ext>
            </a:extLst>
          </p:cNvPr>
          <p:cNvSpPr>
            <a:spLocks noGrp="1"/>
          </p:cNvSpPr>
          <p:nvPr>
            <p:ph idx="1"/>
          </p:nvPr>
        </p:nvSpPr>
        <p:spPr/>
        <p:txBody>
          <a:bodyPr numCol="2">
            <a:normAutofit/>
          </a:bodyPr>
          <a:lstStyle/>
          <a:p>
            <a:pPr marL="0" indent="0">
              <a:buNone/>
            </a:pPr>
            <a:r>
              <a:rPr lang="en-IN" sz="1100" dirty="0"/>
              <a:t>import </a:t>
            </a:r>
            <a:r>
              <a:rPr lang="en-IN" sz="1100" dirty="0" err="1"/>
              <a:t>Lbeep</a:t>
            </a:r>
            <a:endParaRPr lang="en-IN" sz="1100" dirty="0"/>
          </a:p>
          <a:p>
            <a:pPr marL="0" indent="0">
              <a:buNone/>
            </a:pPr>
            <a:r>
              <a:rPr lang="en-IN" sz="1100" dirty="0"/>
              <a:t>import </a:t>
            </a:r>
            <a:r>
              <a:rPr lang="en-IN" sz="1100" dirty="0" err="1"/>
              <a:t>numpy</a:t>
            </a:r>
            <a:r>
              <a:rPr lang="en-IN" sz="1100" dirty="0"/>
              <a:t> as np</a:t>
            </a:r>
          </a:p>
          <a:p>
            <a:pPr marL="0" indent="0">
              <a:buNone/>
            </a:pPr>
            <a:r>
              <a:rPr lang="en-IN" sz="1100" dirty="0"/>
              <a:t>import pandas as pd</a:t>
            </a:r>
          </a:p>
          <a:p>
            <a:pPr marL="0" indent="0">
              <a:buNone/>
            </a:pPr>
            <a:r>
              <a:rPr lang="en-IN" sz="1100" dirty="0"/>
              <a:t>import </a:t>
            </a:r>
            <a:r>
              <a:rPr lang="en-IN" sz="1100" dirty="0" err="1"/>
              <a:t>matplotlib.pyplot</a:t>
            </a:r>
            <a:r>
              <a:rPr lang="en-IN" sz="1100" dirty="0"/>
              <a:t> as </a:t>
            </a:r>
            <a:r>
              <a:rPr lang="en-IN" sz="1100" dirty="0" err="1"/>
              <a:t>plt</a:t>
            </a:r>
            <a:endParaRPr lang="en-IN" sz="1100" dirty="0"/>
          </a:p>
          <a:p>
            <a:pPr marL="0" indent="0">
              <a:buNone/>
            </a:pPr>
            <a:r>
              <a:rPr lang="en-IN" sz="1100" dirty="0"/>
              <a:t>import </a:t>
            </a:r>
            <a:r>
              <a:rPr lang="en-IN" sz="1100" dirty="0" err="1"/>
              <a:t>mne</a:t>
            </a:r>
            <a:endParaRPr lang="en-IN" sz="1100" dirty="0"/>
          </a:p>
          <a:p>
            <a:pPr marL="0" indent="0">
              <a:buNone/>
            </a:pPr>
            <a:r>
              <a:rPr lang="en-IN" sz="1100" dirty="0"/>
              <a:t>from </a:t>
            </a:r>
            <a:r>
              <a:rPr lang="en-IN" sz="1100" dirty="0" err="1"/>
              <a:t>sklearn.preprocessing</a:t>
            </a:r>
            <a:r>
              <a:rPr lang="en-IN" sz="1100" dirty="0"/>
              <a:t> import </a:t>
            </a:r>
            <a:r>
              <a:rPr lang="en-IN" sz="1100" dirty="0" err="1"/>
              <a:t>StandardScaler</a:t>
            </a:r>
            <a:endParaRPr lang="en-IN" sz="1100" dirty="0"/>
          </a:p>
          <a:p>
            <a:pPr marL="0" indent="0">
              <a:buNone/>
            </a:pPr>
            <a:r>
              <a:rPr lang="en-IN" sz="1100" dirty="0"/>
              <a:t>from </a:t>
            </a:r>
            <a:r>
              <a:rPr lang="en-IN" sz="1100" dirty="0" err="1"/>
              <a:t>sklearn.decomposition</a:t>
            </a:r>
            <a:r>
              <a:rPr lang="en-IN" sz="1100" dirty="0"/>
              <a:t> import PCA</a:t>
            </a:r>
          </a:p>
          <a:p>
            <a:pPr marL="0" indent="0">
              <a:buNone/>
            </a:pPr>
            <a:r>
              <a:rPr lang="en-IN" sz="1100" dirty="0"/>
              <a:t>d=</a:t>
            </a:r>
            <a:r>
              <a:rPr lang="en-IN" sz="1100" dirty="0" err="1"/>
              <a:t>Lbeep.read_cnt</a:t>
            </a:r>
            <a:r>
              <a:rPr lang="en-IN" sz="1100" dirty="0"/>
              <a:t>('</a:t>
            </a:r>
            <a:r>
              <a:rPr lang="en-IN" sz="1100" dirty="0" err="1"/>
              <a:t>mn.cnt</a:t>
            </a:r>
            <a:r>
              <a:rPr lang="en-IN" sz="1100" dirty="0"/>
              <a:t>')</a:t>
            </a:r>
          </a:p>
          <a:p>
            <a:pPr marL="0" indent="0">
              <a:buNone/>
            </a:pPr>
            <a:r>
              <a:rPr lang="en-IN" sz="1100" dirty="0"/>
              <a:t>s=</a:t>
            </a:r>
            <a:r>
              <a:rPr lang="en-IN" sz="1100" dirty="0" err="1"/>
              <a:t>d.get_sample_count</a:t>
            </a:r>
            <a:r>
              <a:rPr lang="en-IN" sz="1100" dirty="0"/>
              <a:t>()</a:t>
            </a:r>
          </a:p>
          <a:p>
            <a:pPr marL="0" indent="0">
              <a:buNone/>
            </a:pPr>
            <a:r>
              <a:rPr lang="en-IN" sz="1100" dirty="0"/>
              <a:t>fs=</a:t>
            </a:r>
            <a:r>
              <a:rPr lang="en-IN" sz="1100" dirty="0" err="1"/>
              <a:t>d.get_sample_frequency</a:t>
            </a:r>
            <a:r>
              <a:rPr lang="en-IN" sz="1100" dirty="0"/>
              <a:t>()</a:t>
            </a:r>
          </a:p>
          <a:p>
            <a:pPr marL="0" indent="0">
              <a:buNone/>
            </a:pPr>
            <a:r>
              <a:rPr lang="en-IN" sz="1100" dirty="0"/>
              <a:t>c=</a:t>
            </a:r>
            <a:r>
              <a:rPr lang="en-IN" sz="1100" dirty="0" err="1"/>
              <a:t>d.get_samples</a:t>
            </a:r>
            <a:r>
              <a:rPr lang="en-IN" sz="1100" dirty="0"/>
              <a:t>(1,s)</a:t>
            </a:r>
          </a:p>
          <a:p>
            <a:pPr marL="0" indent="0">
              <a:buNone/>
            </a:pPr>
            <a:r>
              <a:rPr lang="en-IN" sz="1100" dirty="0"/>
              <a:t>q=</a:t>
            </a:r>
            <a:r>
              <a:rPr lang="en-IN" sz="1100" dirty="0" err="1"/>
              <a:t>np.array</a:t>
            </a:r>
            <a:r>
              <a:rPr lang="en-IN" sz="1100" dirty="0"/>
              <a:t>(c)</a:t>
            </a:r>
          </a:p>
          <a:p>
            <a:pPr marL="0" indent="0">
              <a:buNone/>
            </a:pPr>
            <a:r>
              <a:rPr lang="en-IN" sz="1100" dirty="0"/>
              <a:t>q1=</a:t>
            </a:r>
            <a:r>
              <a:rPr lang="en-IN" sz="1100" dirty="0" err="1"/>
              <a:t>q.reshape</a:t>
            </a:r>
            <a:r>
              <a:rPr lang="en-IN" sz="1100" dirty="0"/>
              <a:t>(962335,64)</a:t>
            </a:r>
          </a:p>
          <a:p>
            <a:pPr marL="0" indent="0">
              <a:buNone/>
            </a:pPr>
            <a:r>
              <a:rPr lang="en-IN" sz="1100" dirty="0" err="1"/>
              <a:t>ch_names</a:t>
            </a:r>
            <a:r>
              <a:rPr lang="en-IN" sz="1100" dirty="0"/>
              <a:t>=['GND','FP1','FP2','FPz','AFz','AF3','AF7','AF4','AF8','Fz','F2','F4','F6','F8','F1','F3','F5','F7','FCz','FC2','FC4','FC6','FT8','FC1','FC3','FC5','FT7','Cz','C2','C4','C6','T8','C1','C3','C5','T7','CPz','CP2','CP4','CP6','TP8','CP1','CP3','CP5','TP7','Pz','P2','P4','P6','P8','P1','P3','P5','P7','PO3','PO5','PO7','POz','PO4','PO6','PO8','Oz','O1','O2']</a:t>
            </a:r>
          </a:p>
          <a:p>
            <a:pPr marL="0" indent="0">
              <a:buNone/>
            </a:pPr>
            <a:r>
              <a:rPr lang="en-IN" sz="1100" dirty="0"/>
              <a:t>info = </a:t>
            </a:r>
            <a:r>
              <a:rPr lang="en-IN" sz="1100" dirty="0" err="1"/>
              <a:t>mne.create_info</a:t>
            </a:r>
            <a:r>
              <a:rPr lang="en-IN" sz="1100" dirty="0"/>
              <a:t>(</a:t>
            </a:r>
            <a:r>
              <a:rPr lang="en-IN" sz="1100" dirty="0" err="1"/>
              <a:t>ch_names</a:t>
            </a:r>
            <a:r>
              <a:rPr lang="en-IN" sz="1100" dirty="0"/>
              <a:t>, 1024, </a:t>
            </a:r>
            <a:r>
              <a:rPr lang="en-IN" sz="1100" dirty="0" err="1"/>
              <a:t>ch_types</a:t>
            </a:r>
            <a:r>
              <a:rPr lang="en-IN" sz="1100" dirty="0"/>
              <a:t>=["</a:t>
            </a:r>
            <a:r>
              <a:rPr lang="en-IN" sz="1100" dirty="0" err="1"/>
              <a:t>eeg</a:t>
            </a:r>
            <a:r>
              <a:rPr lang="en-IN" sz="1100" dirty="0"/>
              <a:t>"] * 64)</a:t>
            </a:r>
          </a:p>
          <a:p>
            <a:pPr marL="0" indent="0">
              <a:buNone/>
            </a:pPr>
            <a:r>
              <a:rPr lang="en-IN" sz="1100" dirty="0"/>
              <a:t>raw = </a:t>
            </a:r>
            <a:r>
              <a:rPr lang="en-IN" sz="1100" dirty="0" err="1"/>
              <a:t>mne.io.RawArray</a:t>
            </a:r>
            <a:r>
              <a:rPr lang="en-IN" sz="1100" dirty="0"/>
              <a:t>(q1.T, info)</a:t>
            </a:r>
          </a:p>
          <a:p>
            <a:pPr marL="0" indent="0">
              <a:buNone/>
            </a:pPr>
            <a:r>
              <a:rPr lang="en-IN" sz="1100" dirty="0" err="1"/>
              <a:t>raw.set_montage</a:t>
            </a:r>
            <a:r>
              <a:rPr lang="en-IN" sz="1100" dirty="0"/>
              <a:t>("standard_1020")</a:t>
            </a:r>
          </a:p>
          <a:p>
            <a:pPr marL="0" indent="0">
              <a:buNone/>
            </a:pPr>
            <a:r>
              <a:rPr lang="en-IN" sz="1100" dirty="0" err="1"/>
              <a:t>raw_tmp</a:t>
            </a:r>
            <a:r>
              <a:rPr lang="en-IN" sz="1100" dirty="0"/>
              <a:t> = </a:t>
            </a:r>
            <a:r>
              <a:rPr lang="en-IN" sz="1100" dirty="0" err="1"/>
              <a:t>raw.copy</a:t>
            </a:r>
            <a:r>
              <a:rPr lang="en-IN" sz="1100" dirty="0"/>
              <a:t>()</a:t>
            </a:r>
          </a:p>
          <a:p>
            <a:pPr marL="0" indent="0">
              <a:buNone/>
            </a:pPr>
            <a:r>
              <a:rPr lang="en-IN" sz="1100" dirty="0" err="1"/>
              <a:t>raw_tmp.filter</a:t>
            </a:r>
            <a:r>
              <a:rPr lang="en-IN" sz="1100" dirty="0"/>
              <a:t>(1, None)</a:t>
            </a:r>
          </a:p>
          <a:p>
            <a:pPr marL="0" indent="0">
              <a:buNone/>
            </a:pPr>
            <a:r>
              <a:rPr lang="en-IN" sz="1100" dirty="0" err="1"/>
              <a:t>ica</a:t>
            </a:r>
            <a:r>
              <a:rPr lang="en-IN" sz="1100" dirty="0"/>
              <a:t>=</a:t>
            </a:r>
            <a:r>
              <a:rPr lang="en-IN" sz="1100" dirty="0" err="1"/>
              <a:t>mne.preprocessing.ICA</a:t>
            </a:r>
            <a:r>
              <a:rPr lang="en-IN" sz="1100" dirty="0"/>
              <a:t>(method="</a:t>
            </a:r>
            <a:r>
              <a:rPr lang="en-IN" sz="1100" dirty="0" err="1"/>
              <a:t>extendedinfomax</a:t>
            </a:r>
            <a:r>
              <a:rPr lang="en-IN" sz="1100" dirty="0"/>
              <a:t>",</a:t>
            </a:r>
            <a:r>
              <a:rPr lang="en-IN" sz="1100" dirty="0" err="1"/>
              <a:t>random_state</a:t>
            </a:r>
            <a:r>
              <a:rPr lang="en-IN" sz="1100" dirty="0"/>
              <a:t>=1)</a:t>
            </a:r>
          </a:p>
          <a:p>
            <a:pPr marL="0" indent="0">
              <a:buNone/>
            </a:pPr>
            <a:r>
              <a:rPr lang="en-IN" sz="1100" dirty="0" err="1"/>
              <a:t>ica.fit</a:t>
            </a:r>
            <a:r>
              <a:rPr lang="en-IN" sz="1100" dirty="0"/>
              <a:t>(</a:t>
            </a:r>
            <a:r>
              <a:rPr lang="en-IN" sz="1100" dirty="0" err="1"/>
              <a:t>raw_tmp</a:t>
            </a:r>
            <a:r>
              <a:rPr lang="en-IN" sz="1100" dirty="0"/>
              <a:t>)</a:t>
            </a:r>
          </a:p>
          <a:p>
            <a:pPr marL="0" indent="0">
              <a:buNone/>
            </a:pPr>
            <a:endParaRPr lang="en-IN" sz="1100" dirty="0"/>
          </a:p>
        </p:txBody>
      </p:sp>
    </p:spTree>
    <p:extLst>
      <p:ext uri="{BB962C8B-B14F-4D97-AF65-F5344CB8AC3E}">
        <p14:creationId xmlns:p14="http://schemas.microsoft.com/office/powerpoint/2010/main" val="3176572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9">
            <a:extLst>
              <a:ext uri="{FF2B5EF4-FFF2-40B4-BE49-F238E27FC236}">
                <a16:creationId xmlns:a16="http://schemas.microsoft.com/office/drawing/2014/main" id="{432D0AB5-7F69-4C5C-B762-87FCABC84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081" y="457199"/>
            <a:ext cx="4377446" cy="4883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7555566C-BE54-4189-823D-4487C940D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115" y="457199"/>
            <a:ext cx="4377447" cy="48832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5">
            <a:extLst>
              <a:ext uri="{FF2B5EF4-FFF2-40B4-BE49-F238E27FC236}">
                <a16:creationId xmlns:a16="http://schemas.microsoft.com/office/drawing/2014/main" id="{0267AD14-123A-4DBD-9EB3-A88B925F5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801100"/>
            <a:ext cx="5730875" cy="446563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0">
            <a:extLst>
              <a:ext uri="{FF2B5EF4-FFF2-40B4-BE49-F238E27FC236}">
                <a16:creationId xmlns:a16="http://schemas.microsoft.com/office/drawing/2014/main" id="{17B3F413-48B4-480C-95B8-1B3B6F0A4D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266738"/>
            <a:ext cx="5730875" cy="3200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E666D228-FC99-47B1-ABE2-11CE33022D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6">
            <a:extLst>
              <a:ext uri="{FF2B5EF4-FFF2-40B4-BE49-F238E27FC236}">
                <a16:creationId xmlns:a16="http://schemas.microsoft.com/office/drawing/2014/main" id="{2A49D419-4BEE-418F-89B7-B385ED495ECA}"/>
              </a:ext>
            </a:extLst>
          </p:cNvPr>
          <p:cNvSpPr>
            <a:spLocks noChangeArrowheads="1"/>
          </p:cNvSpPr>
          <p:nvPr/>
        </p:nvSpPr>
        <p:spPr bwMode="auto">
          <a:xfrm>
            <a:off x="0" y="441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7">
            <a:extLst>
              <a:ext uri="{FF2B5EF4-FFF2-40B4-BE49-F238E27FC236}">
                <a16:creationId xmlns:a16="http://schemas.microsoft.com/office/drawing/2014/main" id="{C88B2DD7-6887-47F5-AC26-A7A658228A3D}"/>
              </a:ext>
            </a:extLst>
          </p:cNvPr>
          <p:cNvSpPr>
            <a:spLocks noChangeArrowheads="1"/>
          </p:cNvSpPr>
          <p:nvPr/>
        </p:nvSpPr>
        <p:spPr bwMode="auto">
          <a:xfrm>
            <a:off x="0" y="8801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8">
            <a:extLst>
              <a:ext uri="{FF2B5EF4-FFF2-40B4-BE49-F238E27FC236}">
                <a16:creationId xmlns:a16="http://schemas.microsoft.com/office/drawing/2014/main" id="{4620C0B3-CAFC-4406-AAF3-0D6F2CB39BB9}"/>
              </a:ext>
            </a:extLst>
          </p:cNvPr>
          <p:cNvSpPr>
            <a:spLocks noChangeArrowheads="1"/>
          </p:cNvSpPr>
          <p:nvPr/>
        </p:nvSpPr>
        <p:spPr bwMode="auto">
          <a:xfrm>
            <a:off x="0" y="16467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202926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human brain">
            <a:extLst>
              <a:ext uri="{FF2B5EF4-FFF2-40B4-BE49-F238E27FC236}">
                <a16:creationId xmlns:a16="http://schemas.microsoft.com/office/drawing/2014/main" id="{1AD5EE74-F94D-43D7-878E-A016671AA4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33700" y="2438399"/>
            <a:ext cx="8770571" cy="3651505"/>
          </a:xfrm>
          <a:prstGeom prst="rect">
            <a:avLst/>
          </a:prstGeom>
          <a:noFill/>
        </p:spPr>
      </p:pic>
      <p:sp>
        <p:nvSpPr>
          <p:cNvPr id="2" name="Title 1">
            <a:extLst>
              <a:ext uri="{FF2B5EF4-FFF2-40B4-BE49-F238E27FC236}">
                <a16:creationId xmlns:a16="http://schemas.microsoft.com/office/drawing/2014/main" id="{3A854C11-EF0D-4C90-A6C1-4E5B001860EB}"/>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10457E1A-FC9F-464B-9A9F-CDE81238471A}"/>
              </a:ext>
            </a:extLst>
          </p:cNvPr>
          <p:cNvSpPr>
            <a:spLocks noGrp="1"/>
          </p:cNvSpPr>
          <p:nvPr>
            <p:ph idx="1"/>
          </p:nvPr>
        </p:nvSpPr>
        <p:spPr/>
        <p:txBody>
          <a:bodyPr>
            <a:normAutofit fontScale="77500" lnSpcReduction="20000"/>
          </a:bodyPr>
          <a:lstStyle/>
          <a:p>
            <a:r>
              <a:rPr lang="en-IN" dirty="0"/>
              <a:t>The human brain is the command </a:t>
            </a:r>
            <a:r>
              <a:rPr lang="en-IN" dirty="0" err="1"/>
              <a:t>center</a:t>
            </a:r>
            <a:r>
              <a:rPr lang="en-IN" dirty="0"/>
              <a:t> for the human nervous system. It receives signals from the body's sensory organs and outputs information to the muscles.</a:t>
            </a:r>
          </a:p>
          <a:p>
            <a:r>
              <a:rPr lang="en-IN" dirty="0"/>
              <a:t>It controls most of the activities of the body, processing, integrating, and coordinating the information it receives from the sense organs, and making decisions as to the instructions sent to the rest of the body.  </a:t>
            </a:r>
          </a:p>
          <a:p>
            <a:r>
              <a:rPr lang="en-IN" dirty="0"/>
              <a:t>Functional neuroimaging, and Electroencephalography (EEG) recordings are important in studying the brain.</a:t>
            </a:r>
          </a:p>
        </p:txBody>
      </p:sp>
    </p:spTree>
    <p:extLst>
      <p:ext uri="{BB962C8B-B14F-4D97-AF65-F5344CB8AC3E}">
        <p14:creationId xmlns:p14="http://schemas.microsoft.com/office/powerpoint/2010/main" val="252622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5">
            <a:extLst>
              <a:ext uri="{FF2B5EF4-FFF2-40B4-BE49-F238E27FC236}">
                <a16:creationId xmlns:a16="http://schemas.microsoft.com/office/drawing/2014/main" id="{0A5B8D4F-0E00-461E-BB87-C74C41AAC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617" y="1249683"/>
            <a:ext cx="3727174" cy="4210581"/>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0">
            <a:extLst>
              <a:ext uri="{FF2B5EF4-FFF2-40B4-BE49-F238E27FC236}">
                <a16:creationId xmlns:a16="http://schemas.microsoft.com/office/drawing/2014/main" id="{696EDD18-8DF1-4B38-ACEC-7132C771C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053" y="1932354"/>
            <a:ext cx="4768893" cy="28452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9429B6ED-9356-4E12-BF4C-434DAAEF1FC1}"/>
              </a:ext>
            </a:extLst>
          </p:cNvPr>
          <p:cNvSpPr>
            <a:spLocks noChangeArrowheads="1"/>
          </p:cNvSpPr>
          <p:nvPr/>
        </p:nvSpPr>
        <p:spPr bwMode="auto">
          <a:xfrm>
            <a:off x="4723201" y="-19726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a:extLst>
              <a:ext uri="{FF2B5EF4-FFF2-40B4-BE49-F238E27FC236}">
                <a16:creationId xmlns:a16="http://schemas.microsoft.com/office/drawing/2014/main" id="{BD9F984C-5F49-49AA-B495-C581E0874DED}"/>
              </a:ext>
            </a:extLst>
          </p:cNvPr>
          <p:cNvSpPr>
            <a:spLocks noChangeArrowheads="1"/>
          </p:cNvSpPr>
          <p:nvPr/>
        </p:nvSpPr>
        <p:spPr bwMode="auto">
          <a:xfrm>
            <a:off x="4723201" y="61506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7262176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2">
            <a:extLst>
              <a:ext uri="{FF2B5EF4-FFF2-40B4-BE49-F238E27FC236}">
                <a16:creationId xmlns:a16="http://schemas.microsoft.com/office/drawing/2014/main" id="{9AAC1CD3-F7B8-43A8-91AF-725853314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53" y="914400"/>
            <a:ext cx="5901447" cy="4834639"/>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31">
            <a:extLst>
              <a:ext uri="{FF2B5EF4-FFF2-40B4-BE49-F238E27FC236}">
                <a16:creationId xmlns:a16="http://schemas.microsoft.com/office/drawing/2014/main" id="{644FB55A-2288-437E-BB57-0DCE77D11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07" y="914400"/>
            <a:ext cx="5730875" cy="483463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585EA5E2-CC1A-410E-8F3F-FD065497B673}"/>
              </a:ext>
            </a:extLst>
          </p:cNvPr>
          <p:cNvSpPr>
            <a:spLocks noChangeArrowheads="1"/>
          </p:cNvSpPr>
          <p:nvPr/>
        </p:nvSpPr>
        <p:spPr bwMode="auto">
          <a:xfrm>
            <a:off x="26416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a:extLst>
              <a:ext uri="{FF2B5EF4-FFF2-40B4-BE49-F238E27FC236}">
                <a16:creationId xmlns:a16="http://schemas.microsoft.com/office/drawing/2014/main" id="{6DC189CC-D4B4-4267-9854-42F1B9F3C7DD}"/>
              </a:ext>
            </a:extLst>
          </p:cNvPr>
          <p:cNvSpPr>
            <a:spLocks noChangeArrowheads="1"/>
          </p:cNvSpPr>
          <p:nvPr/>
        </p:nvSpPr>
        <p:spPr bwMode="auto">
          <a:xfrm>
            <a:off x="264160" y="4038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01917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5" name="Picture 27">
            <a:extLst>
              <a:ext uri="{FF2B5EF4-FFF2-40B4-BE49-F238E27FC236}">
                <a16:creationId xmlns:a16="http://schemas.microsoft.com/office/drawing/2014/main" id="{7A07216F-8D19-4489-AF81-AF967F227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1245142"/>
            <a:ext cx="5615305" cy="51556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24">
            <a:extLst>
              <a:ext uri="{FF2B5EF4-FFF2-40B4-BE49-F238E27FC236}">
                <a16:creationId xmlns:a16="http://schemas.microsoft.com/office/drawing/2014/main" id="{1C7E6384-DFA2-4B21-8A25-526039EFC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82497"/>
            <a:ext cx="5730875" cy="54182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771D6ED3-0E42-49CD-9775-76702695986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12">
            <a:extLst>
              <a:ext uri="{FF2B5EF4-FFF2-40B4-BE49-F238E27FC236}">
                <a16:creationId xmlns:a16="http://schemas.microsoft.com/office/drawing/2014/main" id="{184CA00D-9BC8-4BB2-A616-E5E459E79BA7}"/>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8816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7244-CC97-4120-A540-08F7DD4FED65}"/>
              </a:ext>
            </a:extLst>
          </p:cNvPr>
          <p:cNvSpPr>
            <a:spLocks noGrp="1"/>
          </p:cNvSpPr>
          <p:nvPr>
            <p:ph type="title"/>
          </p:nvPr>
        </p:nvSpPr>
        <p:spPr/>
        <p:txBody>
          <a:bodyPr/>
          <a:lstStyle/>
          <a:p>
            <a:r>
              <a:rPr lang="en-IN" dirty="0"/>
              <a:t>NEURONS</a:t>
            </a:r>
          </a:p>
        </p:txBody>
      </p:sp>
      <p:sp>
        <p:nvSpPr>
          <p:cNvPr id="3" name="Content Placeholder 2">
            <a:extLst>
              <a:ext uri="{FF2B5EF4-FFF2-40B4-BE49-F238E27FC236}">
                <a16:creationId xmlns:a16="http://schemas.microsoft.com/office/drawing/2014/main" id="{4CF3EF4B-403C-4275-AEBA-7FB55567F9A4}"/>
              </a:ext>
            </a:extLst>
          </p:cNvPr>
          <p:cNvSpPr>
            <a:spLocks noGrp="1"/>
          </p:cNvSpPr>
          <p:nvPr>
            <p:ph idx="1"/>
          </p:nvPr>
        </p:nvSpPr>
        <p:spPr/>
        <p:txBody>
          <a:bodyPr>
            <a:normAutofit fontScale="77500" lnSpcReduction="20000"/>
          </a:bodyPr>
          <a:lstStyle/>
          <a:p>
            <a:r>
              <a:rPr lang="en-IN" dirty="0"/>
              <a:t>Neurons is an electrically excitable cell that communicates with other cells via specialized connections called synapses.</a:t>
            </a:r>
          </a:p>
          <a:p>
            <a:r>
              <a:rPr lang="en-IN" dirty="0"/>
              <a:t>Neurons are of three types:</a:t>
            </a:r>
          </a:p>
          <a:p>
            <a:pPr lvl="2">
              <a:lnSpc>
                <a:spcPct val="100000"/>
              </a:lnSpc>
              <a:buFont typeface="Wingdings" panose="05000000000000000000" pitchFamily="2" charset="2"/>
              <a:buChar char="§"/>
            </a:pPr>
            <a:r>
              <a:rPr lang="en-IN" dirty="0"/>
              <a:t>Sensory Neurons</a:t>
            </a:r>
          </a:p>
          <a:p>
            <a:pPr lvl="2">
              <a:lnSpc>
                <a:spcPct val="100000"/>
              </a:lnSpc>
              <a:buFont typeface="Wingdings" panose="05000000000000000000" pitchFamily="2" charset="2"/>
              <a:buChar char="§"/>
            </a:pPr>
            <a:r>
              <a:rPr lang="en-IN" dirty="0"/>
              <a:t>Motor neurons</a:t>
            </a:r>
          </a:p>
          <a:p>
            <a:pPr lvl="2">
              <a:lnSpc>
                <a:spcPct val="100000"/>
              </a:lnSpc>
              <a:buFont typeface="Wingdings" panose="05000000000000000000" pitchFamily="2" charset="2"/>
              <a:buChar char="§"/>
            </a:pPr>
            <a:r>
              <a:rPr lang="en-IN" dirty="0"/>
              <a:t>Interneurons</a:t>
            </a:r>
          </a:p>
          <a:p>
            <a:r>
              <a:rPr lang="en-IN" dirty="0"/>
              <a:t>EEG measures voltage fluctuations resulting from ionic current within the neurons of the brain.</a:t>
            </a:r>
            <a:r>
              <a:rPr lang="en-IN" b="1" dirty="0"/>
              <a:t> </a:t>
            </a:r>
          </a:p>
          <a:p>
            <a:r>
              <a:rPr lang="en-IN" dirty="0"/>
              <a:t>Each conscious and unconscious mental function is the result of the electrical communication among the human brain neurons.</a:t>
            </a:r>
          </a:p>
          <a:p>
            <a:endParaRPr lang="en-IN" dirty="0"/>
          </a:p>
          <a:p>
            <a:pPr marL="640080" lvl="2" indent="0">
              <a:lnSpc>
                <a:spcPct val="100000"/>
              </a:lnSpc>
              <a:buNone/>
            </a:pPr>
            <a:endParaRPr lang="en-IN" dirty="0"/>
          </a:p>
          <a:p>
            <a:pPr marL="640080" lvl="2" indent="0">
              <a:lnSpc>
                <a:spcPct val="100000"/>
              </a:lnSpc>
              <a:buNone/>
            </a:pPr>
            <a:endParaRPr lang="en-IN" dirty="0"/>
          </a:p>
          <a:p>
            <a:pPr marL="640080" lvl="2" indent="0">
              <a:lnSpc>
                <a:spcPct val="100000"/>
              </a:lnSpc>
              <a:buNone/>
            </a:pPr>
            <a:endParaRPr lang="en-IN" dirty="0"/>
          </a:p>
        </p:txBody>
      </p:sp>
      <p:pic>
        <p:nvPicPr>
          <p:cNvPr id="7" name="Picture 6">
            <a:extLst>
              <a:ext uri="{FF2B5EF4-FFF2-40B4-BE49-F238E27FC236}">
                <a16:creationId xmlns:a16="http://schemas.microsoft.com/office/drawing/2014/main" id="{787180B2-BA1A-416A-92CB-1908BC364F1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56525" y="2100773"/>
            <a:ext cx="2917190" cy="2078355"/>
          </a:xfrm>
          <a:prstGeom prst="rect">
            <a:avLst/>
          </a:prstGeom>
          <a:noFill/>
        </p:spPr>
      </p:pic>
    </p:spTree>
    <p:extLst>
      <p:ext uri="{BB962C8B-B14F-4D97-AF65-F5344CB8AC3E}">
        <p14:creationId xmlns:p14="http://schemas.microsoft.com/office/powerpoint/2010/main" val="1807445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6621-BD8C-49D7-8387-1BBD12DBEDE9}"/>
              </a:ext>
            </a:extLst>
          </p:cNvPr>
          <p:cNvSpPr>
            <a:spLocks noGrp="1"/>
          </p:cNvSpPr>
          <p:nvPr>
            <p:ph type="title"/>
          </p:nvPr>
        </p:nvSpPr>
        <p:spPr/>
        <p:txBody>
          <a:bodyPr/>
          <a:lstStyle/>
          <a:p>
            <a:r>
              <a:rPr lang="en-IN" dirty="0"/>
              <a:t>BRAIN LOBES</a:t>
            </a:r>
          </a:p>
        </p:txBody>
      </p:sp>
      <p:sp>
        <p:nvSpPr>
          <p:cNvPr id="3" name="Content Placeholder 2">
            <a:extLst>
              <a:ext uri="{FF2B5EF4-FFF2-40B4-BE49-F238E27FC236}">
                <a16:creationId xmlns:a16="http://schemas.microsoft.com/office/drawing/2014/main" id="{35D0A85F-0ADE-4D42-AE50-885281B911FD}"/>
              </a:ext>
            </a:extLst>
          </p:cNvPr>
          <p:cNvSpPr>
            <a:spLocks noGrp="1"/>
          </p:cNvSpPr>
          <p:nvPr>
            <p:ph idx="1"/>
          </p:nvPr>
        </p:nvSpPr>
        <p:spPr/>
        <p:txBody>
          <a:bodyPr>
            <a:normAutofit fontScale="92500" lnSpcReduction="20000"/>
          </a:bodyPr>
          <a:lstStyle/>
          <a:p>
            <a:r>
              <a:rPr lang="en-IN" dirty="0"/>
              <a:t>The cerebral cortex is what we see when we look at the brain. It is the outermost portion that can be divided into the four lobes of the brain. Each bump on the surface of the brain is known as a gyrus, while each groove is known as a sulcus.</a:t>
            </a:r>
          </a:p>
          <a:p>
            <a:r>
              <a:rPr lang="en-IN" dirty="0"/>
              <a:t>Various lobes of Brain:</a:t>
            </a:r>
          </a:p>
          <a:p>
            <a:pPr lvl="2">
              <a:buFont typeface="Wingdings" panose="05000000000000000000" pitchFamily="2" charset="2"/>
              <a:buChar char="§"/>
            </a:pPr>
            <a:r>
              <a:rPr lang="en-IN" dirty="0"/>
              <a:t>Frontal lobe</a:t>
            </a:r>
          </a:p>
          <a:p>
            <a:pPr lvl="2">
              <a:buFont typeface="Wingdings" panose="05000000000000000000" pitchFamily="2" charset="2"/>
              <a:buChar char="§"/>
            </a:pPr>
            <a:r>
              <a:rPr lang="en-IN" dirty="0"/>
              <a:t>Occipital lobe</a:t>
            </a:r>
          </a:p>
          <a:p>
            <a:pPr lvl="2">
              <a:buFont typeface="Wingdings" panose="05000000000000000000" pitchFamily="2" charset="2"/>
              <a:buChar char="§"/>
            </a:pPr>
            <a:r>
              <a:rPr lang="en-IN" dirty="0"/>
              <a:t>Temporal lobe</a:t>
            </a:r>
          </a:p>
          <a:p>
            <a:pPr lvl="2">
              <a:buFont typeface="Wingdings" panose="05000000000000000000" pitchFamily="2" charset="2"/>
              <a:buChar char="§"/>
            </a:pPr>
            <a:r>
              <a:rPr lang="en-IN" dirty="0"/>
              <a:t>Parietal lobe</a:t>
            </a:r>
          </a:p>
        </p:txBody>
      </p:sp>
    </p:spTree>
    <p:extLst>
      <p:ext uri="{BB962C8B-B14F-4D97-AF65-F5344CB8AC3E}">
        <p14:creationId xmlns:p14="http://schemas.microsoft.com/office/powerpoint/2010/main" val="2180621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F8A1-1018-42AA-A6EC-BD801E108B35}"/>
              </a:ext>
            </a:extLst>
          </p:cNvPr>
          <p:cNvSpPr>
            <a:spLocks noGrp="1"/>
          </p:cNvSpPr>
          <p:nvPr>
            <p:ph type="title"/>
          </p:nvPr>
        </p:nvSpPr>
        <p:spPr/>
        <p:txBody>
          <a:bodyPr/>
          <a:lstStyle/>
          <a:p>
            <a:r>
              <a:rPr lang="en-IN" dirty="0"/>
              <a:t>BRAIN WAVES</a:t>
            </a:r>
          </a:p>
        </p:txBody>
      </p:sp>
      <p:sp>
        <p:nvSpPr>
          <p:cNvPr id="3" name="Content Placeholder 2">
            <a:extLst>
              <a:ext uri="{FF2B5EF4-FFF2-40B4-BE49-F238E27FC236}">
                <a16:creationId xmlns:a16="http://schemas.microsoft.com/office/drawing/2014/main" id="{15A04827-0663-42AD-814F-A98258A02F83}"/>
              </a:ext>
            </a:extLst>
          </p:cNvPr>
          <p:cNvSpPr>
            <a:spLocks noGrp="1"/>
          </p:cNvSpPr>
          <p:nvPr>
            <p:ph idx="1"/>
          </p:nvPr>
        </p:nvSpPr>
        <p:spPr>
          <a:xfrm>
            <a:off x="2933701" y="2202024"/>
            <a:ext cx="4362838" cy="3887879"/>
          </a:xfrm>
        </p:spPr>
        <p:txBody>
          <a:bodyPr>
            <a:normAutofit fontScale="40000" lnSpcReduction="20000"/>
          </a:bodyPr>
          <a:lstStyle/>
          <a:p>
            <a:r>
              <a:rPr lang="en-IN" dirty="0"/>
              <a:t>All our thoughts, emotions and behaviours is the communication between neurons within our brains. Brainwaves are produced by synchronised electrical pulses from masses of neurons communicating with each other.</a:t>
            </a:r>
          </a:p>
          <a:p>
            <a:r>
              <a:rPr lang="en-IN" dirty="0"/>
              <a:t>Our brainwaves change according to what we’re doing and feeling. When slower brainwaves are dominant we can feel tired, slow, sluggish, or dreamy. The higher frequencies are dominant when we feel wired, or hyper-alert.</a:t>
            </a:r>
          </a:p>
          <a:p>
            <a:pPr lvl="4">
              <a:buFont typeface="Arial" panose="020B0604020202020204" pitchFamily="34" charset="0"/>
              <a:buChar char="•"/>
            </a:pPr>
            <a:r>
              <a:rPr lang="en-IN" dirty="0"/>
              <a:t>Infra –low (&lt;0.5HZ)</a:t>
            </a:r>
          </a:p>
          <a:p>
            <a:pPr lvl="4">
              <a:buFont typeface="Arial" panose="020B0604020202020204" pitchFamily="34" charset="0"/>
              <a:buChar char="•"/>
            </a:pPr>
            <a:r>
              <a:rPr lang="en-IN" dirty="0"/>
              <a:t>Delta Waves (0.5HZ to 3HZ)</a:t>
            </a:r>
          </a:p>
          <a:p>
            <a:pPr lvl="4">
              <a:buFont typeface="Arial" panose="020B0604020202020204" pitchFamily="34" charset="0"/>
              <a:buChar char="•"/>
            </a:pPr>
            <a:r>
              <a:rPr lang="en-IN" dirty="0"/>
              <a:t>Theta Waves (3HZ to 7.5HZ)</a:t>
            </a:r>
            <a:r>
              <a:rPr lang="en-IN" b="1" cap="all" dirty="0"/>
              <a:t> </a:t>
            </a:r>
            <a:endParaRPr lang="en-IN" dirty="0"/>
          </a:p>
          <a:p>
            <a:pPr lvl="4">
              <a:buFont typeface="Arial" panose="020B0604020202020204" pitchFamily="34" charset="0"/>
              <a:buChar char="•"/>
            </a:pPr>
            <a:r>
              <a:rPr lang="en-IN" dirty="0"/>
              <a:t>Alpha Waves (7.5HZ to 12HZ)</a:t>
            </a:r>
          </a:p>
          <a:p>
            <a:pPr lvl="4">
              <a:buFont typeface="Arial" panose="020B0604020202020204" pitchFamily="34" charset="0"/>
              <a:buChar char="•"/>
            </a:pPr>
            <a:r>
              <a:rPr lang="en-IN" dirty="0"/>
              <a:t>Beta Waves (12HZ to 30 HZ)</a:t>
            </a:r>
          </a:p>
          <a:p>
            <a:pPr lvl="4">
              <a:buFont typeface="Arial" panose="020B0604020202020204" pitchFamily="34" charset="0"/>
              <a:buChar char="•"/>
            </a:pPr>
            <a:r>
              <a:rPr lang="en-IN" dirty="0"/>
              <a:t>Gamma Waves (&gt;30HZ)</a:t>
            </a:r>
          </a:p>
        </p:txBody>
      </p:sp>
      <p:pic>
        <p:nvPicPr>
          <p:cNvPr id="4" name="Picture 3" descr="Image result for delta alpha gamma beta">
            <a:extLst>
              <a:ext uri="{FF2B5EF4-FFF2-40B4-BE49-F238E27FC236}">
                <a16:creationId xmlns:a16="http://schemas.microsoft.com/office/drawing/2014/main" id="{BD2FBB44-1E11-4B2A-ACD1-8C3868E46B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17837" y="2129061"/>
            <a:ext cx="4774163" cy="3795878"/>
          </a:xfrm>
          <a:prstGeom prst="rect">
            <a:avLst/>
          </a:prstGeom>
          <a:noFill/>
          <a:ln>
            <a:noFill/>
          </a:ln>
        </p:spPr>
      </p:pic>
    </p:spTree>
    <p:extLst>
      <p:ext uri="{BB962C8B-B14F-4D97-AF65-F5344CB8AC3E}">
        <p14:creationId xmlns:p14="http://schemas.microsoft.com/office/powerpoint/2010/main" val="588329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BA5A-F4EF-4D9E-9078-BA4EF6EDBFE0}"/>
              </a:ext>
            </a:extLst>
          </p:cNvPr>
          <p:cNvSpPr>
            <a:spLocks noGrp="1"/>
          </p:cNvSpPr>
          <p:nvPr>
            <p:ph type="title"/>
          </p:nvPr>
        </p:nvSpPr>
        <p:spPr/>
        <p:txBody>
          <a:bodyPr>
            <a:normAutofit/>
          </a:bodyPr>
          <a:lstStyle/>
          <a:p>
            <a:r>
              <a:rPr lang="en-IN" sz="3600" dirty="0"/>
              <a:t>EEG(</a:t>
            </a:r>
            <a:r>
              <a:rPr lang="en-IN" sz="3600" b="1" dirty="0"/>
              <a:t>Electroencephalography</a:t>
            </a:r>
            <a:r>
              <a:rPr lang="en-IN" sz="3600" dirty="0"/>
              <a:t>)</a:t>
            </a:r>
          </a:p>
        </p:txBody>
      </p:sp>
      <p:sp>
        <p:nvSpPr>
          <p:cNvPr id="3" name="Content Placeholder 2">
            <a:extLst>
              <a:ext uri="{FF2B5EF4-FFF2-40B4-BE49-F238E27FC236}">
                <a16:creationId xmlns:a16="http://schemas.microsoft.com/office/drawing/2014/main" id="{71F5F282-98CF-4B4F-B045-D76C0A8B89F0}"/>
              </a:ext>
            </a:extLst>
          </p:cNvPr>
          <p:cNvSpPr>
            <a:spLocks noGrp="1"/>
          </p:cNvSpPr>
          <p:nvPr>
            <p:ph idx="1"/>
          </p:nvPr>
        </p:nvSpPr>
        <p:spPr>
          <a:xfrm>
            <a:off x="2933700" y="2224725"/>
            <a:ext cx="8770571" cy="3996965"/>
          </a:xfrm>
        </p:spPr>
        <p:txBody>
          <a:bodyPr>
            <a:normAutofit/>
          </a:bodyPr>
          <a:lstStyle/>
          <a:p>
            <a:r>
              <a:rPr lang="en-IN" sz="1400" dirty="0"/>
              <a:t>EEG refers to the recording of the brain's spontaneous electrical activity over a period of time, as recorded from multiple electrodes placed on the scalp. EEG is measure of electrical signals emitted by the human brain.</a:t>
            </a:r>
          </a:p>
          <a:p>
            <a:r>
              <a:rPr lang="en-IN" sz="1400" dirty="0"/>
              <a:t>EEG is particularly useful for evaluating patients with suspected seizures, epilepsy, stress ,depression and unusual spells. </a:t>
            </a:r>
          </a:p>
          <a:p>
            <a:r>
              <a:rPr lang="en-IN" sz="1400" dirty="0"/>
              <a:t>An unfortunate reality of EEG is that cerebral activity may be overwhelmed by other electrical activity generated by the body or in the environment.</a:t>
            </a:r>
          </a:p>
          <a:p>
            <a:r>
              <a:rPr lang="en-IN" sz="1400" dirty="0"/>
              <a:t>EEG uses the principle of differential amplification, or recording voltage differences between different points using a pair of electrodes that compares one active exploring electrode site with another </a:t>
            </a:r>
            <a:r>
              <a:rPr lang="en-IN" sz="1400" dirty="0" err="1"/>
              <a:t>neighboring</a:t>
            </a:r>
            <a:r>
              <a:rPr lang="en-IN" sz="1400" dirty="0"/>
              <a:t> or distant reference electrode.</a:t>
            </a:r>
          </a:p>
          <a:p>
            <a:r>
              <a:rPr lang="en-IN" sz="1400" dirty="0"/>
              <a:t>By convention, when the active exploring electrode G1 is more negative than the reference electrode G2, the EEG potential is directed above the horizontal meridian (i.e., an upward wave), whereas if the opposite is true, where the reference electrode is more negative, the EEG potential vector is directed below the horizontal meridian.</a:t>
            </a:r>
          </a:p>
          <a:p>
            <a:r>
              <a:rPr lang="en-IN" sz="1400" dirty="0"/>
              <a:t>A related technique to the EEG is MEG, which does not record electrical activity but, rather, utilizes sensors to capture magnetic fields generated by the brain. </a:t>
            </a:r>
          </a:p>
        </p:txBody>
      </p:sp>
    </p:spTree>
    <p:extLst>
      <p:ext uri="{BB962C8B-B14F-4D97-AF65-F5344CB8AC3E}">
        <p14:creationId xmlns:p14="http://schemas.microsoft.com/office/powerpoint/2010/main" val="4060350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D7DB-EDBC-45D6-A538-488EB76661C6}"/>
              </a:ext>
            </a:extLst>
          </p:cNvPr>
          <p:cNvSpPr>
            <a:spLocks noGrp="1"/>
          </p:cNvSpPr>
          <p:nvPr>
            <p:ph type="title"/>
          </p:nvPr>
        </p:nvSpPr>
        <p:spPr/>
        <p:txBody>
          <a:bodyPr/>
          <a:lstStyle/>
          <a:p>
            <a:r>
              <a:rPr lang="en-IN" dirty="0"/>
              <a:t>HISTORY OF EEG</a:t>
            </a:r>
          </a:p>
        </p:txBody>
      </p:sp>
      <p:sp>
        <p:nvSpPr>
          <p:cNvPr id="3" name="Content Placeholder 2">
            <a:extLst>
              <a:ext uri="{FF2B5EF4-FFF2-40B4-BE49-F238E27FC236}">
                <a16:creationId xmlns:a16="http://schemas.microsoft.com/office/drawing/2014/main" id="{7D284764-DD42-4F8F-BEAB-A15DBB081FA9}"/>
              </a:ext>
            </a:extLst>
          </p:cNvPr>
          <p:cNvSpPr>
            <a:spLocks noGrp="1"/>
          </p:cNvSpPr>
          <p:nvPr>
            <p:ph idx="1"/>
          </p:nvPr>
        </p:nvSpPr>
        <p:spPr>
          <a:xfrm>
            <a:off x="2933700" y="2224725"/>
            <a:ext cx="8770571" cy="4064929"/>
          </a:xfrm>
        </p:spPr>
        <p:txBody>
          <a:bodyPr>
            <a:normAutofit fontScale="40000" lnSpcReduction="20000"/>
          </a:bodyPr>
          <a:lstStyle/>
          <a:p>
            <a:r>
              <a:rPr lang="en-IN" dirty="0"/>
              <a:t>In 1875, Richard Caton(1842–1926), a physician practicing in Liverpool, presented his findings about electrical phenomena of the exposed cerebral hemispheres of rabbits and monkeys in the </a:t>
            </a:r>
            <a:r>
              <a:rPr lang="en-IN" i="1" dirty="0"/>
              <a:t>British Medical Journal</a:t>
            </a:r>
            <a:r>
              <a:rPr lang="en-IN" dirty="0"/>
              <a:t>.</a:t>
            </a:r>
          </a:p>
          <a:p>
            <a:r>
              <a:rPr lang="en-IN" dirty="0"/>
              <a:t>In 1890, Polish physiologist Adolf Beck published an investigation of spontaneous electrical activity of the brain of rabbits and dogs that included rhythmic oscillations altered by light.</a:t>
            </a:r>
          </a:p>
          <a:p>
            <a:r>
              <a:rPr lang="en-IN" dirty="0"/>
              <a:t>In 1912, Ukrainian physiologist Vladimir Vladimirovich  published the first animal EEG and the evoked potential of the mammalian(dog) </a:t>
            </a:r>
          </a:p>
          <a:p>
            <a:r>
              <a:rPr lang="en-IN" dirty="0"/>
              <a:t>German physiologist and psychiatrist Hans Berger (1873–1941) recorded the first human EEG in 1924. </a:t>
            </a:r>
          </a:p>
          <a:p>
            <a:r>
              <a:rPr lang="en-IN" dirty="0"/>
              <a:t>In 1935, Gibbs, Davis and Lennox described interictal spike waves and the three cycles/s pattern of clinical absence seizures, which began the field of clinical electroencephalography. Subsequently, in 1936 Gibbs and Jasper reported the interictal spike as the focal signature of epilepsy. </a:t>
            </a:r>
          </a:p>
          <a:p>
            <a:r>
              <a:rPr lang="en-IN" dirty="0"/>
              <a:t>. In October 2018, scientists connected the brains of three people to experiment with the process of thoughts sharing. Five groups of three people participated in the experiment using EEG. The success rate of the experiment was 81%.</a:t>
            </a:r>
          </a:p>
        </p:txBody>
      </p:sp>
    </p:spTree>
    <p:extLst>
      <p:ext uri="{BB962C8B-B14F-4D97-AF65-F5344CB8AC3E}">
        <p14:creationId xmlns:p14="http://schemas.microsoft.com/office/powerpoint/2010/main" val="1684422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B5C8-C746-4F12-A4A3-27643B6A7264}"/>
              </a:ext>
            </a:extLst>
          </p:cNvPr>
          <p:cNvSpPr>
            <a:spLocks noGrp="1"/>
          </p:cNvSpPr>
          <p:nvPr>
            <p:ph type="title"/>
          </p:nvPr>
        </p:nvSpPr>
        <p:spPr/>
        <p:txBody>
          <a:bodyPr/>
          <a:lstStyle/>
          <a:p>
            <a:r>
              <a:rPr lang="en-IN" dirty="0"/>
              <a:t>EEG ELECTRODES AND GEL</a:t>
            </a:r>
          </a:p>
        </p:txBody>
      </p:sp>
      <p:sp>
        <p:nvSpPr>
          <p:cNvPr id="3" name="Content Placeholder 2">
            <a:extLst>
              <a:ext uri="{FF2B5EF4-FFF2-40B4-BE49-F238E27FC236}">
                <a16:creationId xmlns:a16="http://schemas.microsoft.com/office/drawing/2014/main" id="{5E64A688-4FEE-45A8-9F74-96ED5767E0D0}"/>
              </a:ext>
            </a:extLst>
          </p:cNvPr>
          <p:cNvSpPr>
            <a:spLocks noGrp="1"/>
          </p:cNvSpPr>
          <p:nvPr>
            <p:ph idx="1"/>
          </p:nvPr>
        </p:nvSpPr>
        <p:spPr>
          <a:xfrm>
            <a:off x="2933700" y="2300140"/>
            <a:ext cx="5211059" cy="3789764"/>
          </a:xfrm>
        </p:spPr>
        <p:txBody>
          <a:bodyPr>
            <a:normAutofit fontScale="40000" lnSpcReduction="20000"/>
          </a:bodyPr>
          <a:lstStyle/>
          <a:p>
            <a:r>
              <a:rPr lang="en-IN" dirty="0"/>
              <a:t>Small metal discs usually made of stainless steel, tin, gold or silver covered with a silver chloride coating. They are  placed on the scalp in special positions. </a:t>
            </a:r>
          </a:p>
          <a:p>
            <a:r>
              <a:rPr lang="en-IN" dirty="0"/>
              <a:t>Each electrode site is </a:t>
            </a:r>
            <a:r>
              <a:rPr lang="en-IN" dirty="0" err="1"/>
              <a:t>labeled</a:t>
            </a:r>
            <a:r>
              <a:rPr lang="en-IN" dirty="0"/>
              <a:t> with a letter and a number. The letter refers to the area of brain underlying the electrode e.g. F- Frontal lobe and T - Temporal lobe. Even numbers denote the right side of the head and odd numbers the left side of the head.</a:t>
            </a:r>
          </a:p>
          <a:p>
            <a:r>
              <a:rPr lang="en-IN" dirty="0"/>
              <a:t> Gel acts as a malleable extension of the electrode, so that the movement of the electrodes cables is less likely to produce </a:t>
            </a:r>
            <a:r>
              <a:rPr lang="en-IN" dirty="0" err="1"/>
              <a:t>artifacts</a:t>
            </a:r>
            <a:r>
              <a:rPr lang="en-IN" dirty="0"/>
              <a:t>. The gel maximizes skin contact and allows for a low-resistance recording through the skin.</a:t>
            </a:r>
          </a:p>
          <a:p>
            <a:r>
              <a:rPr lang="en-IN" dirty="0"/>
              <a:t>The higher the impedance of the electrode, the smaller the amplitude of the EEG signal. In EEG studies, should be at lest 100 ohms or less and no more than 5 </a:t>
            </a:r>
            <a:r>
              <a:rPr lang="en-IN" dirty="0" err="1"/>
              <a:t>kohm</a:t>
            </a:r>
            <a:r>
              <a:rPr lang="en-IN" dirty="0"/>
              <a:t>.</a:t>
            </a:r>
          </a:p>
          <a:p>
            <a:endParaRPr lang="en-IN" dirty="0">
              <a:solidFill>
                <a:schemeClr val="tx1"/>
              </a:solidFill>
            </a:endParaRPr>
          </a:p>
        </p:txBody>
      </p:sp>
      <p:pic>
        <p:nvPicPr>
          <p:cNvPr id="5" name="Picture 4">
            <a:extLst>
              <a:ext uri="{FF2B5EF4-FFF2-40B4-BE49-F238E27FC236}">
                <a16:creationId xmlns:a16="http://schemas.microsoft.com/office/drawing/2014/main" id="{81F98ECE-7269-4261-9667-C88875E4BCF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46955" y="2300139"/>
            <a:ext cx="3657316" cy="3789763"/>
          </a:xfrm>
          <a:prstGeom prst="rect">
            <a:avLst/>
          </a:prstGeom>
          <a:noFill/>
          <a:ln>
            <a:noFill/>
          </a:ln>
        </p:spPr>
      </p:pic>
    </p:spTree>
    <p:extLst>
      <p:ext uri="{BB962C8B-B14F-4D97-AF65-F5344CB8AC3E}">
        <p14:creationId xmlns:p14="http://schemas.microsoft.com/office/powerpoint/2010/main" val="3601259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64 electrode eeg cap">
            <a:extLst>
              <a:ext uri="{FF2B5EF4-FFF2-40B4-BE49-F238E27FC236}">
                <a16:creationId xmlns:a16="http://schemas.microsoft.com/office/drawing/2014/main" id="{029EFCF8-6471-4322-9AF0-6C237855AD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93804" y="50032"/>
            <a:ext cx="3242552" cy="2372155"/>
          </a:xfrm>
          <a:prstGeom prst="rect">
            <a:avLst/>
          </a:prstGeom>
          <a:noFill/>
          <a:ln>
            <a:noFill/>
          </a:ln>
        </p:spPr>
      </p:pic>
      <p:sp>
        <p:nvSpPr>
          <p:cNvPr id="2" name="Title 1">
            <a:extLst>
              <a:ext uri="{FF2B5EF4-FFF2-40B4-BE49-F238E27FC236}">
                <a16:creationId xmlns:a16="http://schemas.microsoft.com/office/drawing/2014/main" id="{EEBE152C-2DA6-4861-82C6-D58DE381D6F7}"/>
              </a:ext>
            </a:extLst>
          </p:cNvPr>
          <p:cNvSpPr>
            <a:spLocks noGrp="1"/>
          </p:cNvSpPr>
          <p:nvPr>
            <p:ph type="title"/>
          </p:nvPr>
        </p:nvSpPr>
        <p:spPr/>
        <p:txBody>
          <a:bodyPr/>
          <a:lstStyle/>
          <a:p>
            <a:r>
              <a:rPr lang="en-IN" dirty="0"/>
              <a:t>10-20 SYSTEM</a:t>
            </a:r>
          </a:p>
        </p:txBody>
      </p:sp>
      <p:sp>
        <p:nvSpPr>
          <p:cNvPr id="3" name="Content Placeholder 2">
            <a:extLst>
              <a:ext uri="{FF2B5EF4-FFF2-40B4-BE49-F238E27FC236}">
                <a16:creationId xmlns:a16="http://schemas.microsoft.com/office/drawing/2014/main" id="{23739744-27B9-4D64-871C-AF120FA2EDA6}"/>
              </a:ext>
            </a:extLst>
          </p:cNvPr>
          <p:cNvSpPr>
            <a:spLocks noGrp="1"/>
          </p:cNvSpPr>
          <p:nvPr>
            <p:ph idx="1"/>
          </p:nvPr>
        </p:nvSpPr>
        <p:spPr>
          <a:xfrm>
            <a:off x="3185651" y="2519463"/>
            <a:ext cx="8406580" cy="3731865"/>
          </a:xfrm>
        </p:spPr>
        <p:txBody>
          <a:bodyPr>
            <a:normAutofit fontScale="62500" lnSpcReduction="20000"/>
          </a:bodyPr>
          <a:lstStyle/>
          <a:p>
            <a:r>
              <a:rPr lang="en-IN" dirty="0"/>
              <a:t>The 10–20 system or International 10–20 system is an internationally recognized method to describe and apply the location of scalp electrodes</a:t>
            </a:r>
          </a:p>
          <a:p>
            <a:r>
              <a:rPr lang="en-IN" dirty="0"/>
              <a:t>The system is based on the relationship between the location of an electrode and the underlying area of the brain, specifically the cerebral cortex</a:t>
            </a:r>
          </a:p>
          <a:p>
            <a:r>
              <a:rPr lang="en-IN" dirty="0"/>
              <a:t>The "10" and "20" refer to the fact that the actual distances between adjacent electrodes are either 10% or 20% of the total front–back or right–left distance of the skull.</a:t>
            </a:r>
          </a:p>
          <a:p>
            <a:r>
              <a:rPr lang="en-IN" dirty="0"/>
              <a:t>These scalp electrodes are used to record the electroencephalogram (EEG) using a machine called an electroencephalograph.</a:t>
            </a:r>
          </a:p>
        </p:txBody>
      </p:sp>
    </p:spTree>
    <p:extLst>
      <p:ext uri="{BB962C8B-B14F-4D97-AF65-F5344CB8AC3E}">
        <p14:creationId xmlns:p14="http://schemas.microsoft.com/office/powerpoint/2010/main" val="3319990897"/>
      </p:ext>
    </p:extLst>
  </p:cSld>
  <p:clrMapOvr>
    <a:masterClrMapping/>
  </p:clrMapOvr>
</p:sld>
</file>

<file path=ppt/theme/theme1.xml><?xml version="1.0" encoding="utf-8"?>
<a:theme xmlns:a="http://schemas.openxmlformats.org/drawingml/2006/main" name="160930-artificial-intelligence-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788A2F88-55C5-4ED1-9541-807C65424763}">
  <ds:schemaRefs>
    <ds:schemaRef ds:uri="http://schemas.microsoft.com/office/2006/documentManagement/typ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16c05727-aa75-4e4a-9b5f-8a80a1165891"/>
    <ds:schemaRef ds:uri="71af3243-3dd4-4a8d-8c0d-dd76da1f02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160930-artificial-intelligence-template-16x9</Template>
  <TotalTime>0</TotalTime>
  <Words>1349</Words>
  <Application>Microsoft Office PowerPoint</Application>
  <PresentationFormat>Widescreen</PresentationFormat>
  <Paragraphs>146</Paragraphs>
  <Slides>22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Wingdings</vt:lpstr>
      <vt:lpstr>160930-artificial-intelligence-template-16x9</vt:lpstr>
      <vt:lpstr>Artifacts rejection and frequency band visualisation in eeg signals</vt:lpstr>
      <vt:lpstr>INTRODUCTION</vt:lpstr>
      <vt:lpstr>NEURONS</vt:lpstr>
      <vt:lpstr>BRAIN LOBES</vt:lpstr>
      <vt:lpstr>BRAIN WAVES</vt:lpstr>
      <vt:lpstr>EEG(Electroencephalography)</vt:lpstr>
      <vt:lpstr>HISTORY OF EEG</vt:lpstr>
      <vt:lpstr>EEG ELECTRODES AND GEL</vt:lpstr>
      <vt:lpstr>10-20 SYSTEM</vt:lpstr>
      <vt:lpstr>ELETRODE MONTAGE</vt:lpstr>
      <vt:lpstr>ARTIFACTS</vt:lpstr>
      <vt:lpstr>PowerPoint Presentation</vt:lpstr>
      <vt:lpstr>EEG PROCESSING</vt:lpstr>
      <vt:lpstr>Principal Component Analysis</vt:lpstr>
      <vt:lpstr>Code of pca in python</vt:lpstr>
      <vt:lpstr>OUTPUTS OF THE ABOVE  PROGRAM</vt:lpstr>
      <vt:lpstr>ICA</vt:lpstr>
      <vt:lpstr>Code for ICA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2019-08-25T03:24:27Z</dcterms:created>
  <dcterms:modified xsi:type="dcterms:W3CDTF">2019-09-03T14:08:48Z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